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2"/>
    <p:sldId id="275" r:id="rId3"/>
    <p:sldId id="279" r:id="rId4"/>
    <p:sldId id="278" r:id="rId5"/>
    <p:sldId id="284" r:id="rId6"/>
    <p:sldId id="285" r:id="rId7"/>
    <p:sldId id="286" r:id="rId8"/>
    <p:sldId id="287" r:id="rId9"/>
    <p:sldId id="289" r:id="rId10"/>
    <p:sldId id="290" r:id="rId11"/>
    <p:sldId id="291" r:id="rId12"/>
    <p:sldId id="288" r:id="rId13"/>
    <p:sldId id="292" r:id="rId14"/>
    <p:sldId id="293" r:id="rId15"/>
    <p:sldId id="294" r:id="rId16"/>
    <p:sldId id="283" r:id="rId17"/>
    <p:sldId id="280" r:id="rId18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E6"/>
    <a:srgbClr val="93938B"/>
    <a:srgbClr val="D6AD8E"/>
    <a:srgbClr val="B4B6B7"/>
    <a:srgbClr val="9FA297"/>
    <a:srgbClr val="FCE8E1"/>
    <a:srgbClr val="FCFBD0"/>
    <a:srgbClr val="FEFEF0"/>
    <a:srgbClr val="D1DCC6"/>
    <a:srgbClr val="A7B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85" autoAdjust="0"/>
    <p:restoredTop sz="95707" autoAdjust="0"/>
  </p:normalViewPr>
  <p:slideViewPr>
    <p:cSldViewPr snapToGrid="0">
      <p:cViewPr>
        <p:scale>
          <a:sx n="125" d="100"/>
          <a:sy n="125" d="100"/>
        </p:scale>
        <p:origin x="1352" y="8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633CBA-2502-434A-928C-6EC6967F259D}" type="doc">
      <dgm:prSet loTypeId="urn:microsoft.com/office/officeart/2005/8/layout/cycle2" loCatId="cycle" qsTypeId="urn:microsoft.com/office/officeart/2005/8/quickstyle/simple1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012EDDC6-207F-4EE3-9DEB-146599520561}">
      <dgm:prSet phldrT="[Text]"/>
      <dgm:spPr>
        <a:solidFill>
          <a:srgbClr val="CCB4BA"/>
        </a:solidFill>
      </dgm:spPr>
      <dgm:t>
        <a:bodyPr rtlCol="0"/>
        <a:lstStyle/>
        <a:p>
          <a:pPr rtl="0"/>
          <a:r>
            <a:rPr lang="pl-PL" noProof="0" dirty="0"/>
            <a:t>Wilgotność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1850CBD5-1A99-4F4F-897C-451AA66F1516}" type="parTrans" cxnId="{A9676025-22BC-4F10-8860-B270A6112553}">
      <dgm:prSet/>
      <dgm:spPr/>
      <dgm:t>
        <a:bodyPr rtlCol="0"/>
        <a:lstStyle/>
        <a:p>
          <a:pPr rtl="0"/>
          <a:endParaRPr lang="en-US"/>
        </a:p>
      </dgm:t>
    </dgm:pt>
    <dgm:pt modelId="{7985EE53-BD3D-4DB3-B5BD-6B9FFA75B9E6}" type="sibTrans" cxnId="{A9676025-22BC-4F10-8860-B270A6112553}">
      <dgm:prSet/>
      <dgm:spPr/>
      <dgm:t>
        <a:bodyPr rtlCol="0"/>
        <a:lstStyle/>
        <a:p>
          <a:pPr rtl="0"/>
          <a:endParaRPr lang="pl-PL" noProof="0" dirty="0"/>
        </a:p>
      </dgm:t>
      <dgm:extLst>
        <a:ext uri="{E40237B7-FDA0-4F09-8148-C483321AD2D9}">
          <dgm14:cNvPr xmlns:dgm14="http://schemas.microsoft.com/office/drawing/2010/diagram" id="0" name="" title="Arrow between Step 1 and Step 2"/>
        </a:ext>
      </dgm:extLst>
    </dgm:pt>
    <dgm:pt modelId="{38FB0022-09EC-4D6F-86C0-C813C6F2F39A}">
      <dgm:prSet phldrT="[Text]"/>
      <dgm:spPr>
        <a:solidFill>
          <a:srgbClr val="CCB4BA"/>
        </a:solidFill>
      </dgm:spPr>
      <dgm:t>
        <a:bodyPr rtlCol="0"/>
        <a:lstStyle/>
        <a:p>
          <a:pPr rtl="0"/>
          <a:r>
            <a:rPr lang="pl-PL" noProof="0" dirty="0"/>
            <a:t>Słońce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A0BBE5C2-C8CF-4F12-974F-53039E6D00EC}" type="parTrans" cxnId="{9A1C775D-7DDB-48F9-97D9-490A63DE2A86}">
      <dgm:prSet/>
      <dgm:spPr/>
      <dgm:t>
        <a:bodyPr rtlCol="0"/>
        <a:lstStyle/>
        <a:p>
          <a:pPr rtl="0"/>
          <a:endParaRPr lang="en-US"/>
        </a:p>
      </dgm:t>
    </dgm:pt>
    <dgm:pt modelId="{EA86A114-EBD1-49CF-AB76-042FF3D636A5}" type="sibTrans" cxnId="{9A1C775D-7DDB-48F9-97D9-490A63DE2A86}">
      <dgm:prSet/>
      <dgm:spPr/>
      <dgm:t>
        <a:bodyPr rtlCol="0"/>
        <a:lstStyle/>
        <a:p>
          <a:pPr rtl="0"/>
          <a:endParaRPr lang="pl-PL" noProof="0" dirty="0"/>
        </a:p>
      </dgm:t>
      <dgm:extLst>
        <a:ext uri="{E40237B7-FDA0-4F09-8148-C483321AD2D9}">
          <dgm14:cNvPr xmlns:dgm14="http://schemas.microsoft.com/office/drawing/2010/diagram" id="0" name="" title="Arrow between Step 3 and Step 4"/>
        </a:ext>
      </dgm:extLst>
    </dgm:pt>
    <dgm:pt modelId="{9131EDB8-27A6-42FD-A541-052EFC01D4C6}">
      <dgm:prSet phldrT="[Text]"/>
      <dgm:spPr>
        <a:solidFill>
          <a:srgbClr val="CCB4BA"/>
        </a:solidFill>
      </dgm:spPr>
      <dgm:t>
        <a:bodyPr rtlCol="0"/>
        <a:lstStyle/>
        <a:p>
          <a:pPr rtl="0"/>
          <a:r>
            <a:rPr lang="pl-PL" noProof="0" dirty="0"/>
            <a:t>Temperatura</a:t>
          </a:r>
        </a:p>
      </dgm:t>
      <dgm:extLst>
        <a:ext uri="{E40237B7-FDA0-4F09-8148-C483321AD2D9}">
          <dgm14:cNvPr xmlns:dgm14="http://schemas.microsoft.com/office/drawing/2010/diagram" id="0" name="" title="Step 4 title"/>
        </a:ext>
      </dgm:extLst>
    </dgm:pt>
    <dgm:pt modelId="{6EC3601D-D6CE-49D7-9229-0442323129DA}" type="parTrans" cxnId="{198EE807-14A4-40FA-B030-5F9F79A9713E}">
      <dgm:prSet/>
      <dgm:spPr/>
      <dgm:t>
        <a:bodyPr rtlCol="0"/>
        <a:lstStyle/>
        <a:p>
          <a:pPr rtl="0"/>
          <a:endParaRPr lang="en-US"/>
        </a:p>
      </dgm:t>
    </dgm:pt>
    <dgm:pt modelId="{13A2EB04-B868-427A-B17F-16729BFA55DA}" type="sibTrans" cxnId="{198EE807-14A4-40FA-B030-5F9F79A9713E}">
      <dgm:prSet/>
      <dgm:spPr/>
      <dgm:t>
        <a:bodyPr rtlCol="0"/>
        <a:lstStyle/>
        <a:p>
          <a:pPr rtl="0"/>
          <a:endParaRPr lang="pl-PL" noProof="0" dirty="0"/>
        </a:p>
      </dgm:t>
      <dgm:extLst>
        <a:ext uri="{E40237B7-FDA0-4F09-8148-C483321AD2D9}">
          <dgm14:cNvPr xmlns:dgm14="http://schemas.microsoft.com/office/drawing/2010/diagram" id="0" name="" title="Arrow between Step 4 and Step 5"/>
        </a:ext>
      </dgm:extLst>
    </dgm:pt>
    <dgm:pt modelId="{23116FF9-AEB9-43F5-882D-9ECB1FD5DE18}">
      <dgm:prSet phldrT="[Text]"/>
      <dgm:spPr>
        <a:solidFill>
          <a:srgbClr val="CCB4BA"/>
        </a:solidFill>
      </dgm:spPr>
      <dgm:t>
        <a:bodyPr rtlCol="0"/>
        <a:lstStyle/>
        <a:p>
          <a:pPr rtl="0"/>
          <a:r>
            <a:rPr lang="pl-PL" noProof="0" dirty="0"/>
            <a:t>Urodzajność</a:t>
          </a:r>
        </a:p>
      </dgm:t>
      <dgm:extLst>
        <a:ext uri="{E40237B7-FDA0-4F09-8148-C483321AD2D9}">
          <dgm14:cNvPr xmlns:dgm14="http://schemas.microsoft.com/office/drawing/2010/diagram" id="0" name="" title="Step 5 title"/>
        </a:ext>
      </dgm:extLst>
    </dgm:pt>
    <dgm:pt modelId="{86229775-B50F-4220-B88B-07C4BA05CEAC}" type="parTrans" cxnId="{97323DE5-E2BF-422D-8188-D2445F20223B}">
      <dgm:prSet/>
      <dgm:spPr/>
      <dgm:t>
        <a:bodyPr rtlCol="0"/>
        <a:lstStyle/>
        <a:p>
          <a:pPr rtl="0"/>
          <a:endParaRPr lang="en-US"/>
        </a:p>
      </dgm:t>
    </dgm:pt>
    <dgm:pt modelId="{BEE765C7-6165-4808-9B3B-A6627557B77F}" type="sibTrans" cxnId="{97323DE5-E2BF-422D-8188-D2445F20223B}">
      <dgm:prSet/>
      <dgm:spPr/>
      <dgm:t>
        <a:bodyPr rtlCol="0"/>
        <a:lstStyle/>
        <a:p>
          <a:pPr rtl="0"/>
          <a:endParaRPr lang="pl-PL" noProof="0" dirty="0"/>
        </a:p>
      </dgm:t>
      <dgm:extLst>
        <a:ext uri="{E40237B7-FDA0-4F09-8148-C483321AD2D9}">
          <dgm14:cNvPr xmlns:dgm14="http://schemas.microsoft.com/office/drawing/2010/diagram" id="0" name="" title="Arrow between Step 5 and Step 1"/>
        </a:ext>
      </dgm:extLst>
    </dgm:pt>
    <dgm:pt modelId="{DA2EE66E-1894-4E15-A659-CCDCFE4DAD65}">
      <dgm:prSet phldrT="[Text]"/>
      <dgm:spPr>
        <a:solidFill>
          <a:srgbClr val="CCB4BA"/>
        </a:solidFill>
      </dgm:spPr>
      <dgm:t>
        <a:bodyPr rtlCol="0"/>
        <a:lstStyle/>
        <a:p>
          <a:pPr rtl="0"/>
          <a:r>
            <a:rPr lang="pl-PL" noProof="0" dirty="0"/>
            <a:t>Opady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21005F9D-878A-4CC9-A13A-8A9C577A9239}" type="parTrans" cxnId="{64DAF508-E1BA-4EDC-A97D-EE1A011CB9E0}">
      <dgm:prSet/>
      <dgm:spPr/>
      <dgm:t>
        <a:bodyPr rtlCol="0"/>
        <a:lstStyle/>
        <a:p>
          <a:pPr rtl="0"/>
          <a:endParaRPr lang="en-US"/>
        </a:p>
      </dgm:t>
    </dgm:pt>
    <dgm:pt modelId="{612BA10D-4F4F-4BF6-9059-06A94BDAF34E}" type="sibTrans" cxnId="{64DAF508-E1BA-4EDC-A97D-EE1A011CB9E0}">
      <dgm:prSet/>
      <dgm:spPr/>
      <dgm:t>
        <a:bodyPr rtlCol="0"/>
        <a:lstStyle/>
        <a:p>
          <a:pPr rtl="0"/>
          <a:endParaRPr lang="pl-PL" noProof="0" dirty="0"/>
        </a:p>
      </dgm:t>
      <dgm:extLst>
        <a:ext uri="{E40237B7-FDA0-4F09-8148-C483321AD2D9}">
          <dgm14:cNvPr xmlns:dgm14="http://schemas.microsoft.com/office/drawing/2010/diagram" id="0" name="" title="Arrow between Step 2 and Step 3"/>
        </a:ext>
      </dgm:extLst>
    </dgm:pt>
    <dgm:pt modelId="{EA3ADED0-C9AD-4C17-98CE-D872DACD90E8}" type="pres">
      <dgm:prSet presAssocID="{13633CBA-2502-434A-928C-6EC6967F259D}" presName="cycle" presStyleCnt="0">
        <dgm:presLayoutVars>
          <dgm:dir/>
          <dgm:resizeHandles val="exact"/>
        </dgm:presLayoutVars>
      </dgm:prSet>
      <dgm:spPr/>
    </dgm:pt>
    <dgm:pt modelId="{558890D5-4F42-4C33-B381-CD393B37A1FF}" type="pres">
      <dgm:prSet presAssocID="{012EDDC6-207F-4EE3-9DEB-146599520561}" presName="node" presStyleLbl="node1" presStyleIdx="0" presStyleCnt="5">
        <dgm:presLayoutVars>
          <dgm:bulletEnabled val="1"/>
        </dgm:presLayoutVars>
      </dgm:prSet>
      <dgm:spPr/>
    </dgm:pt>
    <dgm:pt modelId="{973C755A-5077-47FB-BDC0-FF7A84FD3F26}" type="pres">
      <dgm:prSet presAssocID="{7985EE53-BD3D-4DB3-B5BD-6B9FFA75B9E6}" presName="sibTrans" presStyleLbl="sibTrans2D1" presStyleIdx="0" presStyleCnt="5"/>
      <dgm:spPr/>
    </dgm:pt>
    <dgm:pt modelId="{746707A3-847D-4DEF-8437-C19565999197}" type="pres">
      <dgm:prSet presAssocID="{7985EE53-BD3D-4DB3-B5BD-6B9FFA75B9E6}" presName="connectorText" presStyleLbl="sibTrans2D1" presStyleIdx="0" presStyleCnt="5"/>
      <dgm:spPr/>
    </dgm:pt>
    <dgm:pt modelId="{7C5A343C-E262-450D-959C-A644EA0CABBE}" type="pres">
      <dgm:prSet presAssocID="{DA2EE66E-1894-4E15-A659-CCDCFE4DAD65}" presName="node" presStyleLbl="node1" presStyleIdx="1" presStyleCnt="5">
        <dgm:presLayoutVars>
          <dgm:bulletEnabled val="1"/>
        </dgm:presLayoutVars>
      </dgm:prSet>
      <dgm:spPr/>
    </dgm:pt>
    <dgm:pt modelId="{719BC63E-F731-4648-BC28-EDC25FC57AA9}" type="pres">
      <dgm:prSet presAssocID="{612BA10D-4F4F-4BF6-9059-06A94BDAF34E}" presName="sibTrans" presStyleLbl="sibTrans2D1" presStyleIdx="1" presStyleCnt="5"/>
      <dgm:spPr/>
    </dgm:pt>
    <dgm:pt modelId="{018B9E75-742E-4303-A16C-8A821310EF15}" type="pres">
      <dgm:prSet presAssocID="{612BA10D-4F4F-4BF6-9059-06A94BDAF34E}" presName="connectorText" presStyleLbl="sibTrans2D1" presStyleIdx="1" presStyleCnt="5"/>
      <dgm:spPr/>
    </dgm:pt>
    <dgm:pt modelId="{91CB6799-0928-4E01-9EDA-41B17BB04FAF}" type="pres">
      <dgm:prSet presAssocID="{38FB0022-09EC-4D6F-86C0-C813C6F2F39A}" presName="node" presStyleLbl="node1" presStyleIdx="2" presStyleCnt="5">
        <dgm:presLayoutVars>
          <dgm:bulletEnabled val="1"/>
        </dgm:presLayoutVars>
      </dgm:prSet>
      <dgm:spPr/>
    </dgm:pt>
    <dgm:pt modelId="{3701657F-6946-4A4C-877D-2A88A526B7E1}" type="pres">
      <dgm:prSet presAssocID="{EA86A114-EBD1-49CF-AB76-042FF3D636A5}" presName="sibTrans" presStyleLbl="sibTrans2D1" presStyleIdx="2" presStyleCnt="5"/>
      <dgm:spPr/>
    </dgm:pt>
    <dgm:pt modelId="{A60042D3-910C-4160-96CD-1A63C2C4C0FB}" type="pres">
      <dgm:prSet presAssocID="{EA86A114-EBD1-49CF-AB76-042FF3D636A5}" presName="connectorText" presStyleLbl="sibTrans2D1" presStyleIdx="2" presStyleCnt="5"/>
      <dgm:spPr/>
    </dgm:pt>
    <dgm:pt modelId="{28372633-A8CE-4898-AF86-305447452F30}" type="pres">
      <dgm:prSet presAssocID="{9131EDB8-27A6-42FD-A541-052EFC01D4C6}" presName="node" presStyleLbl="node1" presStyleIdx="3" presStyleCnt="5">
        <dgm:presLayoutVars>
          <dgm:bulletEnabled val="1"/>
        </dgm:presLayoutVars>
      </dgm:prSet>
      <dgm:spPr/>
    </dgm:pt>
    <dgm:pt modelId="{3BFA7701-5D17-48E5-8EAF-0CE4B894FCD8}" type="pres">
      <dgm:prSet presAssocID="{13A2EB04-B868-427A-B17F-16729BFA55DA}" presName="sibTrans" presStyleLbl="sibTrans2D1" presStyleIdx="3" presStyleCnt="5"/>
      <dgm:spPr/>
    </dgm:pt>
    <dgm:pt modelId="{2F68EEE9-28D4-49EC-A4B1-C191492E34F2}" type="pres">
      <dgm:prSet presAssocID="{13A2EB04-B868-427A-B17F-16729BFA55DA}" presName="connectorText" presStyleLbl="sibTrans2D1" presStyleIdx="3" presStyleCnt="5"/>
      <dgm:spPr/>
    </dgm:pt>
    <dgm:pt modelId="{4DD53E4A-81C3-4CAD-B31F-4C20BA5CFCD7}" type="pres">
      <dgm:prSet presAssocID="{23116FF9-AEB9-43F5-882D-9ECB1FD5DE18}" presName="node" presStyleLbl="node1" presStyleIdx="4" presStyleCnt="5">
        <dgm:presLayoutVars>
          <dgm:bulletEnabled val="1"/>
        </dgm:presLayoutVars>
      </dgm:prSet>
      <dgm:spPr/>
    </dgm:pt>
    <dgm:pt modelId="{670EC530-2BF9-418C-9EBE-CFD33FE15D7D}" type="pres">
      <dgm:prSet presAssocID="{BEE765C7-6165-4808-9B3B-A6627557B77F}" presName="sibTrans" presStyleLbl="sibTrans2D1" presStyleIdx="4" presStyleCnt="5"/>
      <dgm:spPr/>
    </dgm:pt>
    <dgm:pt modelId="{75E8BE9C-270B-4810-939F-EB750969C50A}" type="pres">
      <dgm:prSet presAssocID="{BEE765C7-6165-4808-9B3B-A6627557B77F}" presName="connectorText" presStyleLbl="sibTrans2D1" presStyleIdx="4" presStyleCnt="5"/>
      <dgm:spPr/>
    </dgm:pt>
  </dgm:ptLst>
  <dgm:cxnLst>
    <dgm:cxn modelId="{198EE807-14A4-40FA-B030-5F9F79A9713E}" srcId="{13633CBA-2502-434A-928C-6EC6967F259D}" destId="{9131EDB8-27A6-42FD-A541-052EFC01D4C6}" srcOrd="3" destOrd="0" parTransId="{6EC3601D-D6CE-49D7-9229-0442323129DA}" sibTransId="{13A2EB04-B868-427A-B17F-16729BFA55DA}"/>
    <dgm:cxn modelId="{64DAF508-E1BA-4EDC-A97D-EE1A011CB9E0}" srcId="{13633CBA-2502-434A-928C-6EC6967F259D}" destId="{DA2EE66E-1894-4E15-A659-CCDCFE4DAD65}" srcOrd="1" destOrd="0" parTransId="{21005F9D-878A-4CC9-A13A-8A9C577A9239}" sibTransId="{612BA10D-4F4F-4BF6-9059-06A94BDAF34E}"/>
    <dgm:cxn modelId="{08C26720-4CBB-4226-9FAA-5FA72C464F41}" type="presOf" srcId="{612BA10D-4F4F-4BF6-9059-06A94BDAF34E}" destId="{018B9E75-742E-4303-A16C-8A821310EF15}" srcOrd="1" destOrd="0" presId="urn:microsoft.com/office/officeart/2005/8/layout/cycle2"/>
    <dgm:cxn modelId="{A9676025-22BC-4F10-8860-B270A6112553}" srcId="{13633CBA-2502-434A-928C-6EC6967F259D}" destId="{012EDDC6-207F-4EE3-9DEB-146599520561}" srcOrd="0" destOrd="0" parTransId="{1850CBD5-1A99-4F4F-897C-451AA66F1516}" sibTransId="{7985EE53-BD3D-4DB3-B5BD-6B9FFA75B9E6}"/>
    <dgm:cxn modelId="{54F8772A-7F81-4F90-B03D-21A18269F8D4}" type="presOf" srcId="{DA2EE66E-1894-4E15-A659-CCDCFE4DAD65}" destId="{7C5A343C-E262-450D-959C-A644EA0CABBE}" srcOrd="0" destOrd="0" presId="urn:microsoft.com/office/officeart/2005/8/layout/cycle2"/>
    <dgm:cxn modelId="{6BAAF43C-7E5B-435B-A7D7-29098A98B81E}" type="presOf" srcId="{7985EE53-BD3D-4DB3-B5BD-6B9FFA75B9E6}" destId="{973C755A-5077-47FB-BDC0-FF7A84FD3F26}" srcOrd="0" destOrd="0" presId="urn:microsoft.com/office/officeart/2005/8/layout/cycle2"/>
    <dgm:cxn modelId="{9A1C775D-7DDB-48F9-97D9-490A63DE2A86}" srcId="{13633CBA-2502-434A-928C-6EC6967F259D}" destId="{38FB0022-09EC-4D6F-86C0-C813C6F2F39A}" srcOrd="2" destOrd="0" parTransId="{A0BBE5C2-C8CF-4F12-974F-53039E6D00EC}" sibTransId="{EA86A114-EBD1-49CF-AB76-042FF3D636A5}"/>
    <dgm:cxn modelId="{2E4A0F44-C22C-4A79-B441-BE1F243004F3}" type="presOf" srcId="{612BA10D-4F4F-4BF6-9059-06A94BDAF34E}" destId="{719BC63E-F731-4648-BC28-EDC25FC57AA9}" srcOrd="0" destOrd="0" presId="urn:microsoft.com/office/officeart/2005/8/layout/cycle2"/>
    <dgm:cxn modelId="{22D86A64-D851-411D-98DD-66DB08D887DE}" type="presOf" srcId="{012EDDC6-207F-4EE3-9DEB-146599520561}" destId="{558890D5-4F42-4C33-B381-CD393B37A1FF}" srcOrd="0" destOrd="0" presId="urn:microsoft.com/office/officeart/2005/8/layout/cycle2"/>
    <dgm:cxn modelId="{70A15E49-F97C-4E32-8474-DA58034FE49C}" type="presOf" srcId="{7985EE53-BD3D-4DB3-B5BD-6B9FFA75B9E6}" destId="{746707A3-847D-4DEF-8437-C19565999197}" srcOrd="1" destOrd="0" presId="urn:microsoft.com/office/officeart/2005/8/layout/cycle2"/>
    <dgm:cxn modelId="{66822E6F-E441-4678-A445-668144701D63}" type="presOf" srcId="{13A2EB04-B868-427A-B17F-16729BFA55DA}" destId="{2F68EEE9-28D4-49EC-A4B1-C191492E34F2}" srcOrd="1" destOrd="0" presId="urn:microsoft.com/office/officeart/2005/8/layout/cycle2"/>
    <dgm:cxn modelId="{8426E189-4684-4E41-AAAC-C4772D18A644}" type="presOf" srcId="{38FB0022-09EC-4D6F-86C0-C813C6F2F39A}" destId="{91CB6799-0928-4E01-9EDA-41B17BB04FAF}" srcOrd="0" destOrd="0" presId="urn:microsoft.com/office/officeart/2005/8/layout/cycle2"/>
    <dgm:cxn modelId="{3EDF7B8C-7598-4E0B-B3E9-3F82986F4CD4}" type="presOf" srcId="{9131EDB8-27A6-42FD-A541-052EFC01D4C6}" destId="{28372633-A8CE-4898-AF86-305447452F30}" srcOrd="0" destOrd="0" presId="urn:microsoft.com/office/officeart/2005/8/layout/cycle2"/>
    <dgm:cxn modelId="{04CB5DA5-3FF2-4B6D-8DE7-1F090C09BE47}" type="presOf" srcId="{EA86A114-EBD1-49CF-AB76-042FF3D636A5}" destId="{3701657F-6946-4A4C-877D-2A88A526B7E1}" srcOrd="0" destOrd="0" presId="urn:microsoft.com/office/officeart/2005/8/layout/cycle2"/>
    <dgm:cxn modelId="{70E930A6-C827-4F72-B6F2-9BC8DC8AB8CD}" type="presOf" srcId="{23116FF9-AEB9-43F5-882D-9ECB1FD5DE18}" destId="{4DD53E4A-81C3-4CAD-B31F-4C20BA5CFCD7}" srcOrd="0" destOrd="0" presId="urn:microsoft.com/office/officeart/2005/8/layout/cycle2"/>
    <dgm:cxn modelId="{5637A8D1-6DDD-43E0-A654-B84F12CA0E6D}" type="presOf" srcId="{EA86A114-EBD1-49CF-AB76-042FF3D636A5}" destId="{A60042D3-910C-4160-96CD-1A63C2C4C0FB}" srcOrd="1" destOrd="0" presId="urn:microsoft.com/office/officeart/2005/8/layout/cycle2"/>
    <dgm:cxn modelId="{E6D814D4-FE86-41BE-AC34-7861C8901BCD}" type="presOf" srcId="{13633CBA-2502-434A-928C-6EC6967F259D}" destId="{EA3ADED0-C9AD-4C17-98CE-D872DACD90E8}" srcOrd="0" destOrd="0" presId="urn:microsoft.com/office/officeart/2005/8/layout/cycle2"/>
    <dgm:cxn modelId="{178C50D8-77D8-41C7-84A7-20D85C0A1825}" type="presOf" srcId="{BEE765C7-6165-4808-9B3B-A6627557B77F}" destId="{670EC530-2BF9-418C-9EBE-CFD33FE15D7D}" srcOrd="0" destOrd="0" presId="urn:microsoft.com/office/officeart/2005/8/layout/cycle2"/>
    <dgm:cxn modelId="{6A3565DD-D04C-4E82-B5A0-4809B84DBC70}" type="presOf" srcId="{13A2EB04-B868-427A-B17F-16729BFA55DA}" destId="{3BFA7701-5D17-48E5-8EAF-0CE4B894FCD8}" srcOrd="0" destOrd="0" presId="urn:microsoft.com/office/officeart/2005/8/layout/cycle2"/>
    <dgm:cxn modelId="{142518E3-74EC-49D4-B3EA-D407F6E4F483}" type="presOf" srcId="{BEE765C7-6165-4808-9B3B-A6627557B77F}" destId="{75E8BE9C-270B-4810-939F-EB750969C50A}" srcOrd="1" destOrd="0" presId="urn:microsoft.com/office/officeart/2005/8/layout/cycle2"/>
    <dgm:cxn modelId="{97323DE5-E2BF-422D-8188-D2445F20223B}" srcId="{13633CBA-2502-434A-928C-6EC6967F259D}" destId="{23116FF9-AEB9-43F5-882D-9ECB1FD5DE18}" srcOrd="4" destOrd="0" parTransId="{86229775-B50F-4220-B88B-07C4BA05CEAC}" sibTransId="{BEE765C7-6165-4808-9B3B-A6627557B77F}"/>
    <dgm:cxn modelId="{DFA86892-7D69-4BFB-B34F-2C8C07271E8B}" type="presParOf" srcId="{EA3ADED0-C9AD-4C17-98CE-D872DACD90E8}" destId="{558890D5-4F42-4C33-B381-CD393B37A1FF}" srcOrd="0" destOrd="0" presId="urn:microsoft.com/office/officeart/2005/8/layout/cycle2"/>
    <dgm:cxn modelId="{7F9B98CF-1D17-4778-A91B-7B74EBAA0FA8}" type="presParOf" srcId="{EA3ADED0-C9AD-4C17-98CE-D872DACD90E8}" destId="{973C755A-5077-47FB-BDC0-FF7A84FD3F26}" srcOrd="1" destOrd="0" presId="urn:microsoft.com/office/officeart/2005/8/layout/cycle2"/>
    <dgm:cxn modelId="{58B0DBF7-4E3D-49F6-8D26-ACACE46843EA}" type="presParOf" srcId="{973C755A-5077-47FB-BDC0-FF7A84FD3F26}" destId="{746707A3-847D-4DEF-8437-C19565999197}" srcOrd="0" destOrd="0" presId="urn:microsoft.com/office/officeart/2005/8/layout/cycle2"/>
    <dgm:cxn modelId="{381EE5FA-8238-4893-AAE3-669FE20776B0}" type="presParOf" srcId="{EA3ADED0-C9AD-4C17-98CE-D872DACD90E8}" destId="{7C5A343C-E262-450D-959C-A644EA0CABBE}" srcOrd="2" destOrd="0" presId="urn:microsoft.com/office/officeart/2005/8/layout/cycle2"/>
    <dgm:cxn modelId="{516E789B-A1EF-4A99-AEAC-BA725AC33E92}" type="presParOf" srcId="{EA3ADED0-C9AD-4C17-98CE-D872DACD90E8}" destId="{719BC63E-F731-4648-BC28-EDC25FC57AA9}" srcOrd="3" destOrd="0" presId="urn:microsoft.com/office/officeart/2005/8/layout/cycle2"/>
    <dgm:cxn modelId="{13FBEBCD-DC9D-4FEF-AE29-4C9E0849BF3F}" type="presParOf" srcId="{719BC63E-F731-4648-BC28-EDC25FC57AA9}" destId="{018B9E75-742E-4303-A16C-8A821310EF15}" srcOrd="0" destOrd="0" presId="urn:microsoft.com/office/officeart/2005/8/layout/cycle2"/>
    <dgm:cxn modelId="{FB008668-0FF3-46C7-8959-1F236FB4F4D0}" type="presParOf" srcId="{EA3ADED0-C9AD-4C17-98CE-D872DACD90E8}" destId="{91CB6799-0928-4E01-9EDA-41B17BB04FAF}" srcOrd="4" destOrd="0" presId="urn:microsoft.com/office/officeart/2005/8/layout/cycle2"/>
    <dgm:cxn modelId="{971F10E2-5CED-4C4E-9252-D755753EA2E9}" type="presParOf" srcId="{EA3ADED0-C9AD-4C17-98CE-D872DACD90E8}" destId="{3701657F-6946-4A4C-877D-2A88A526B7E1}" srcOrd="5" destOrd="0" presId="urn:microsoft.com/office/officeart/2005/8/layout/cycle2"/>
    <dgm:cxn modelId="{A68F6CC6-1A0A-4333-8003-8FEDD4F0E677}" type="presParOf" srcId="{3701657F-6946-4A4C-877D-2A88A526B7E1}" destId="{A60042D3-910C-4160-96CD-1A63C2C4C0FB}" srcOrd="0" destOrd="0" presId="urn:microsoft.com/office/officeart/2005/8/layout/cycle2"/>
    <dgm:cxn modelId="{10A74CE4-5A25-4509-ADD3-06BB9CEF21C7}" type="presParOf" srcId="{EA3ADED0-C9AD-4C17-98CE-D872DACD90E8}" destId="{28372633-A8CE-4898-AF86-305447452F30}" srcOrd="6" destOrd="0" presId="urn:microsoft.com/office/officeart/2005/8/layout/cycle2"/>
    <dgm:cxn modelId="{1B430A39-072A-40C5-B4BD-47B08DF907B6}" type="presParOf" srcId="{EA3ADED0-C9AD-4C17-98CE-D872DACD90E8}" destId="{3BFA7701-5D17-48E5-8EAF-0CE4B894FCD8}" srcOrd="7" destOrd="0" presId="urn:microsoft.com/office/officeart/2005/8/layout/cycle2"/>
    <dgm:cxn modelId="{46827EAB-B72B-42D7-AFD7-E30968E9F4C3}" type="presParOf" srcId="{3BFA7701-5D17-48E5-8EAF-0CE4B894FCD8}" destId="{2F68EEE9-28D4-49EC-A4B1-C191492E34F2}" srcOrd="0" destOrd="0" presId="urn:microsoft.com/office/officeart/2005/8/layout/cycle2"/>
    <dgm:cxn modelId="{9F3F7806-C569-417D-8EC1-52CA3866F5CB}" type="presParOf" srcId="{EA3ADED0-C9AD-4C17-98CE-D872DACD90E8}" destId="{4DD53E4A-81C3-4CAD-B31F-4C20BA5CFCD7}" srcOrd="8" destOrd="0" presId="urn:microsoft.com/office/officeart/2005/8/layout/cycle2"/>
    <dgm:cxn modelId="{30A9895D-4071-42A8-815E-0C83C1883982}" type="presParOf" srcId="{EA3ADED0-C9AD-4C17-98CE-D872DACD90E8}" destId="{670EC530-2BF9-418C-9EBE-CFD33FE15D7D}" srcOrd="9" destOrd="0" presId="urn:microsoft.com/office/officeart/2005/8/layout/cycle2"/>
    <dgm:cxn modelId="{687D3A8C-60B6-45BD-AF82-A0D5A13C4B1D}" type="presParOf" srcId="{670EC530-2BF9-418C-9EBE-CFD33FE15D7D}" destId="{75E8BE9C-270B-4810-939F-EB750969C50A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8890D5-4F42-4C33-B381-CD393B37A1FF}">
      <dsp:nvSpPr>
        <dsp:cNvPr id="0" name=""/>
        <dsp:cNvSpPr/>
      </dsp:nvSpPr>
      <dsp:spPr>
        <a:xfrm>
          <a:off x="2092011" y="65922"/>
          <a:ext cx="1721476" cy="1721476"/>
        </a:xfrm>
        <a:prstGeom prst="ellipse">
          <a:avLst/>
        </a:prstGeom>
        <a:solidFill>
          <a:srgbClr val="CCB4BA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noProof="0" dirty="0"/>
            <a:t>Wilgotność</a:t>
          </a:r>
        </a:p>
      </dsp:txBody>
      <dsp:txXfrm>
        <a:off x="2344115" y="318026"/>
        <a:ext cx="1217268" cy="1217268"/>
      </dsp:txXfrm>
    </dsp:sp>
    <dsp:sp modelId="{973C755A-5077-47FB-BDC0-FF7A84FD3F26}">
      <dsp:nvSpPr>
        <dsp:cNvPr id="0" name=""/>
        <dsp:cNvSpPr/>
      </dsp:nvSpPr>
      <dsp:spPr>
        <a:xfrm rot="2160000">
          <a:off x="3758975" y="1388001"/>
          <a:ext cx="457186" cy="5809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 noProof="0" dirty="0"/>
        </a:p>
      </dsp:txBody>
      <dsp:txXfrm>
        <a:off x="3772072" y="1463892"/>
        <a:ext cx="320030" cy="348598"/>
      </dsp:txXfrm>
    </dsp:sp>
    <dsp:sp modelId="{7C5A343C-E262-450D-959C-A644EA0CABBE}">
      <dsp:nvSpPr>
        <dsp:cNvPr id="0" name=""/>
        <dsp:cNvSpPr/>
      </dsp:nvSpPr>
      <dsp:spPr>
        <a:xfrm>
          <a:off x="4182585" y="1584813"/>
          <a:ext cx="1721476" cy="1721476"/>
        </a:xfrm>
        <a:prstGeom prst="ellipse">
          <a:avLst/>
        </a:prstGeom>
        <a:solidFill>
          <a:srgbClr val="CCB4BA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noProof="0" dirty="0"/>
            <a:t>Opady</a:t>
          </a:r>
        </a:p>
      </dsp:txBody>
      <dsp:txXfrm>
        <a:off x="4434689" y="1836917"/>
        <a:ext cx="1217268" cy="1217268"/>
      </dsp:txXfrm>
    </dsp:sp>
    <dsp:sp modelId="{719BC63E-F731-4648-BC28-EDC25FC57AA9}">
      <dsp:nvSpPr>
        <dsp:cNvPr id="0" name=""/>
        <dsp:cNvSpPr/>
      </dsp:nvSpPr>
      <dsp:spPr>
        <a:xfrm rot="6480000">
          <a:off x="4419465" y="3371555"/>
          <a:ext cx="457186" cy="5809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 noProof="0" dirty="0"/>
        </a:p>
      </dsp:txBody>
      <dsp:txXfrm rot="10800000">
        <a:off x="4509235" y="3422533"/>
        <a:ext cx="320030" cy="348598"/>
      </dsp:txXfrm>
    </dsp:sp>
    <dsp:sp modelId="{91CB6799-0928-4E01-9EDA-41B17BB04FAF}">
      <dsp:nvSpPr>
        <dsp:cNvPr id="0" name=""/>
        <dsp:cNvSpPr/>
      </dsp:nvSpPr>
      <dsp:spPr>
        <a:xfrm>
          <a:off x="3384057" y="4042430"/>
          <a:ext cx="1721476" cy="1721476"/>
        </a:xfrm>
        <a:prstGeom prst="ellipse">
          <a:avLst/>
        </a:prstGeom>
        <a:solidFill>
          <a:srgbClr val="CCB4BA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noProof="0" dirty="0"/>
            <a:t>Słońce</a:t>
          </a:r>
        </a:p>
      </dsp:txBody>
      <dsp:txXfrm>
        <a:off x="3636161" y="4294534"/>
        <a:ext cx="1217268" cy="1217268"/>
      </dsp:txXfrm>
    </dsp:sp>
    <dsp:sp modelId="{3701657F-6946-4A4C-877D-2A88A526B7E1}">
      <dsp:nvSpPr>
        <dsp:cNvPr id="0" name=""/>
        <dsp:cNvSpPr/>
      </dsp:nvSpPr>
      <dsp:spPr>
        <a:xfrm rot="10800000">
          <a:off x="2737096" y="4612670"/>
          <a:ext cx="457186" cy="5809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 noProof="0" dirty="0"/>
        </a:p>
      </dsp:txBody>
      <dsp:txXfrm rot="10800000">
        <a:off x="2874252" y="4728870"/>
        <a:ext cx="320030" cy="348598"/>
      </dsp:txXfrm>
    </dsp:sp>
    <dsp:sp modelId="{28372633-A8CE-4898-AF86-305447452F30}">
      <dsp:nvSpPr>
        <dsp:cNvPr id="0" name=""/>
        <dsp:cNvSpPr/>
      </dsp:nvSpPr>
      <dsp:spPr>
        <a:xfrm>
          <a:off x="799965" y="4042430"/>
          <a:ext cx="1721476" cy="1721476"/>
        </a:xfrm>
        <a:prstGeom prst="ellipse">
          <a:avLst/>
        </a:prstGeom>
        <a:solidFill>
          <a:srgbClr val="CCB4BA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noProof="0" dirty="0"/>
            <a:t>Temperatura</a:t>
          </a:r>
        </a:p>
      </dsp:txBody>
      <dsp:txXfrm>
        <a:off x="1052069" y="4294534"/>
        <a:ext cx="1217268" cy="1217268"/>
      </dsp:txXfrm>
    </dsp:sp>
    <dsp:sp modelId="{3BFA7701-5D17-48E5-8EAF-0CE4B894FCD8}">
      <dsp:nvSpPr>
        <dsp:cNvPr id="0" name=""/>
        <dsp:cNvSpPr/>
      </dsp:nvSpPr>
      <dsp:spPr>
        <a:xfrm rot="15120000">
          <a:off x="1036845" y="3396167"/>
          <a:ext cx="457186" cy="5809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 noProof="0" dirty="0"/>
        </a:p>
      </dsp:txBody>
      <dsp:txXfrm rot="10800000">
        <a:off x="1126615" y="3577589"/>
        <a:ext cx="320030" cy="348598"/>
      </dsp:txXfrm>
    </dsp:sp>
    <dsp:sp modelId="{4DD53E4A-81C3-4CAD-B31F-4C20BA5CFCD7}">
      <dsp:nvSpPr>
        <dsp:cNvPr id="0" name=""/>
        <dsp:cNvSpPr/>
      </dsp:nvSpPr>
      <dsp:spPr>
        <a:xfrm>
          <a:off x="1437" y="1584813"/>
          <a:ext cx="1721476" cy="1721476"/>
        </a:xfrm>
        <a:prstGeom prst="ellipse">
          <a:avLst/>
        </a:prstGeom>
        <a:solidFill>
          <a:srgbClr val="CCB4BA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rtlCol="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700" kern="1200" noProof="0" dirty="0"/>
            <a:t>Urodzajność</a:t>
          </a:r>
        </a:p>
      </dsp:txBody>
      <dsp:txXfrm>
        <a:off x="253541" y="1836917"/>
        <a:ext cx="1217268" cy="1217268"/>
      </dsp:txXfrm>
    </dsp:sp>
    <dsp:sp modelId="{670EC530-2BF9-418C-9EBE-CFD33FE15D7D}">
      <dsp:nvSpPr>
        <dsp:cNvPr id="0" name=""/>
        <dsp:cNvSpPr/>
      </dsp:nvSpPr>
      <dsp:spPr>
        <a:xfrm rot="19440000">
          <a:off x="1668401" y="1403212"/>
          <a:ext cx="457186" cy="5809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400" kern="1200" noProof="0" dirty="0"/>
        </a:p>
      </dsp:txBody>
      <dsp:txXfrm>
        <a:off x="1681498" y="1559721"/>
        <a:ext cx="320030" cy="348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443458-D436-405E-A60B-6AC52C57AD4B}" type="datetime1">
              <a:rPr lang="pl-PL" smtClean="0"/>
              <a:t>09.06.2024</a:t>
            </a:fld>
            <a:endParaRPr lang="pl-PL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28588A-5C4E-401A-AECC-B6F63A9DE965}" type="slidenum">
              <a:rPr lang="pl-PL" smtClean="0"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3D0151B-5657-4D14-AC1F-A75B74BC49A7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l-PL" noProof="0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-PL" noProof="0" dirty="0"/>
              <a:t>Kliknij, aby edytować style wzorców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542409-6A04-4DC6-AC3A-D3758287A8F2}" type="slidenum">
              <a:rPr lang="pl-PL" noProof="0" smtClean="0"/>
              <a:t>‹#›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raz slajdu — symbol zastępcz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atki — symbol zastępcz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l-PL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pl-PL" smtClean="0"/>
              <a:t>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l-PL" smtClean="0"/>
              <a:t>2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9291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Zauważmy, że już na pierwszy rzut oka możemy wyciągnąć kilka ciekawych wniosków.</a:t>
            </a:r>
          </a:p>
          <a:p>
            <a:endParaRPr lang="pl-PL" dirty="0"/>
          </a:p>
          <a:p>
            <a:r>
              <a:rPr lang="pl-PL" dirty="0"/>
              <a:t>Plony truskawek i kukurydzy są wyraźnie </a:t>
            </a:r>
            <a:r>
              <a:rPr lang="pl-PL" u="sng" dirty="0"/>
              <a:t>niższe w roku 2022</a:t>
            </a:r>
            <a:r>
              <a:rPr lang="pl-PL" dirty="0"/>
              <a:t>, a w porównaniu z rokiem poprzednim i następnym.</a:t>
            </a:r>
          </a:p>
          <a:p>
            <a:endParaRPr lang="pl-PL" dirty="0"/>
          </a:p>
          <a:p>
            <a:r>
              <a:rPr lang="pl-PL" dirty="0"/>
              <a:t>W odróżnieniu plony ziemniaków, </a:t>
            </a:r>
            <a:r>
              <a:rPr lang="pl-PL" u="sng" dirty="0"/>
              <a:t>stale spadały </a:t>
            </a:r>
            <a:r>
              <a:rPr lang="pl-PL" dirty="0"/>
              <a:t>na przestrzeni tych lat.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l-PL" smtClean="0"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5184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l-PL" smtClean="0"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5452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241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Okres letni na plantacjach truskawek to czas budowania plonu na kolejny sezon</a:t>
            </a:r>
            <a:r>
              <a:rPr lang="pl-PL" b="1" i="0" dirty="0">
                <a:solidFill>
                  <a:srgbClr val="4241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r>
              <a:rPr lang="pl-PL" b="0" i="0" dirty="0">
                <a:solidFill>
                  <a:srgbClr val="4241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W 2021 roku niekorzystna pogoda zdezorganizowała działania plantatorów. Letnie i jesienne opady deszczu odcisnęły duże piętno na plantacjach truskawek. Nawalne deszcze uniemożliwiały przygotowanie pól pod nowe nasadzenia i na stanowiskach a tam, gdzie jest ciężka gleba, rośliny zostały posadzone zbyt późno.</a:t>
            </a:r>
            <a:endParaRPr lang="pl-PL" b="0" i="0" dirty="0">
              <a:solidFill>
                <a:srgbClr val="424141"/>
              </a:solidFill>
              <a:effectLst/>
              <a:highlight>
                <a:srgbClr val="FFFFFF"/>
              </a:highlight>
              <a:latin typeface="Roboto" panose="020F0502020204030204" pitchFamily="34" charset="0"/>
            </a:endParaRPr>
          </a:p>
          <a:p>
            <a:endParaRPr lang="pl-PL" b="0" i="0" dirty="0">
              <a:solidFill>
                <a:srgbClr val="424141"/>
              </a:solidFill>
              <a:effectLst/>
              <a:highlight>
                <a:srgbClr val="FFFFFF"/>
              </a:highlight>
              <a:latin typeface="Roboto" panose="020F0502020204030204" pitchFamily="34" charset="0"/>
            </a:endParaRPr>
          </a:p>
          <a:p>
            <a:r>
              <a:rPr lang="pl-PL" b="0" i="0" dirty="0">
                <a:solidFill>
                  <a:srgbClr val="42414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W zimie i wiosną 2021/2022 na licznych plantacjach doszło do uszkodzenia truskawek przez mróz. Wiosną wielu plantatorów nie było tego świadomych i często o skali przemarznięcia dowiadywali się w okresie kwitnienia/maja, kiedy rośliny traciły wigor i zasychały.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l-PL" noProof="0" smtClean="0"/>
              <a:t>5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026580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b="0" i="0" dirty="0">
                <a:solidFill>
                  <a:srgbClr val="4241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Okres letni na plantacjach truskawek to czas budowania plonu na kolejny sezon</a:t>
            </a:r>
            <a:r>
              <a:rPr lang="pl-PL" b="1" i="0" dirty="0">
                <a:solidFill>
                  <a:srgbClr val="4241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.</a:t>
            </a:r>
            <a:r>
              <a:rPr lang="pl-PL" b="0" i="0" dirty="0">
                <a:solidFill>
                  <a:srgbClr val="424141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 W 2021 roku niekorzystna pogoda zdezorganizowała działania plantatorów. Letnie i jesienne opady deszczu odcisnęły duże piętno na plantacjach truskawek. Nawalne deszcze uniemożliwiały przygotowanie pól pod nowe nasadzenia i na stanowiskach a tam, gdzie jest ciężka gleba, rośliny zostały posadzone zbyt późno.</a:t>
            </a:r>
            <a:endParaRPr lang="pl-PL" b="0" i="0" dirty="0">
              <a:solidFill>
                <a:srgbClr val="424141"/>
              </a:solidFill>
              <a:effectLst/>
              <a:highlight>
                <a:srgbClr val="FFFFFF"/>
              </a:highlight>
              <a:latin typeface="Roboto" panose="020F0502020204030204" pitchFamily="34" charset="0"/>
            </a:endParaRPr>
          </a:p>
          <a:p>
            <a:endParaRPr lang="pl-PL" b="0" i="0" dirty="0">
              <a:solidFill>
                <a:srgbClr val="424141"/>
              </a:solidFill>
              <a:effectLst/>
              <a:highlight>
                <a:srgbClr val="FFFFFF"/>
              </a:highlight>
              <a:latin typeface="Roboto" panose="020F0502020204030204" pitchFamily="34" charset="0"/>
            </a:endParaRPr>
          </a:p>
          <a:p>
            <a:r>
              <a:rPr lang="pl-PL" b="0" i="0" dirty="0">
                <a:solidFill>
                  <a:srgbClr val="424141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W zimie i wiosną 2021/2022 na licznych plantacjach doszło do uszkodzenia truskawek przez mróz. Wiosną wielu plantatorów nie było tego świadomych i często o skali przemarznięcia dowiadywali się w okresie kwitnienia/maja, kiedy rośliny traciły wigor i zasychały.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l-PL" noProof="0" smtClean="0"/>
              <a:t>7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131237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l-PL" noProof="0" smtClean="0"/>
              <a:t>9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4077567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l-PL" smtClean="0"/>
              <a:t>16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7576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l-PL" smtClean="0"/>
              <a:t>17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814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 noProof="0"/>
              <a:t>Kliknij, aby edytować styl wzorca podtytułu</a:t>
            </a:r>
            <a:endParaRPr lang="pl-PL" noProof="0" dirty="0"/>
          </a:p>
        </p:txBody>
      </p:sp>
      <p:pic>
        <p:nvPicPr>
          <p:cNvPr id="8" name="Obraz 7" descr="Puszyste białe chmury na ciemnobłękitnym niebi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0" name="Obraz 9" descr="Kiełkująca roślina — zbliżeni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Obraz 10" descr="Fal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77D93D-CEE9-4C17-9365-472B9ADDDD70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E6605C-0DF6-4C9B-A517-626770E65C65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6CFD5C-1B4B-4895-A1BA-3316A994F8F5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rtlCol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pic>
        <p:nvPicPr>
          <p:cNvPr id="11" name="Obraz 10" descr="Zielone rośliny — zbliżeni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Obraz 8" descr="Fal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A920E8-5100-4BEB-9478-E913B638BAF6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7059B7-62EA-4898-ABAF-8657E5C5EE2E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7B040C-FFC2-4B94-80F6-0C68425BEBDB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 rtlCol="0"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  <a:p>
            <a:pPr lvl="1" rtl="0"/>
            <a:r>
              <a:rPr lang="pl-PL" noProof="0"/>
              <a:t>Drugi poziom</a:t>
            </a:r>
          </a:p>
          <a:p>
            <a:pPr lvl="2" rtl="0"/>
            <a:r>
              <a:rPr lang="pl-PL" noProof="0"/>
              <a:t>Trzeci poziom</a:t>
            </a:r>
          </a:p>
          <a:p>
            <a:pPr lvl="3" rtl="0"/>
            <a:r>
              <a:rPr lang="pl-PL" noProof="0"/>
              <a:t>Czwarty poziom</a:t>
            </a:r>
          </a:p>
          <a:p>
            <a:pPr lvl="4" rtl="0"/>
            <a:r>
              <a:rPr lang="pl-PL" noProof="0"/>
              <a:t>Piąty poziom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A5BE5D-8EE5-4FC9-8402-C354A0F3139D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l-PL" noProof="0"/>
              <a:t>Kliknij, aby edytować styl</a:t>
            </a:r>
            <a:endParaRPr lang="pl-PL" noProof="0" dirty="0"/>
          </a:p>
        </p:txBody>
      </p:sp>
      <p:sp>
        <p:nvSpPr>
          <p:cNvPr id="3" name="Obraz — symbol zastępczy 2" descr="Pusty symbol zastępczy pozwalający dodać obraz. Kliknij symbol zastępczy i wybierz obraz, który chcesz dodać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 rtlCol="0"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l-PL" noProof="0"/>
              <a:t>Kliknij, aby edytować style wzorca tekstu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noProof="0" smtClean="0"/>
              <a:t>‹#›</a:t>
            </a:fld>
            <a:endParaRPr lang="pl-PL" noProof="0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A30033-AB84-40A7-8465-81BAC5369DD8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/>
          <p:cNvSpPr/>
          <p:nvPr userDrawn="1"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/>
          </a:p>
        </p:txBody>
      </p:sp>
      <p:sp>
        <p:nvSpPr>
          <p:cNvPr id="11" name="Prostokąt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l-PL" noProof="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-PL" noProof="0" dirty="0"/>
              <a:t>Kliknij, aby edytować styl wzorca tytułu</a:t>
            </a:r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-PL" noProof="0" dirty="0"/>
              <a:t>Edytuj style wzorca tekstu</a:t>
            </a:r>
          </a:p>
          <a:p>
            <a:pPr lvl="1" rtl="0"/>
            <a:r>
              <a:rPr lang="pl-PL" noProof="0" dirty="0"/>
              <a:t>Drugi poziom</a:t>
            </a:r>
          </a:p>
          <a:p>
            <a:pPr lvl="2" rtl="0"/>
            <a:r>
              <a:rPr lang="pl-PL" noProof="0" dirty="0"/>
              <a:t>Trzeci poziom</a:t>
            </a:r>
          </a:p>
          <a:p>
            <a:pPr lvl="3" rtl="0"/>
            <a:r>
              <a:rPr lang="pl-PL" noProof="0" dirty="0"/>
              <a:t>Czwarty poziom</a:t>
            </a:r>
          </a:p>
          <a:p>
            <a:pPr lvl="4" rtl="0"/>
            <a:r>
              <a:rPr lang="pl-PL" noProof="0" dirty="0"/>
              <a:t>Piąty poziom</a:t>
            </a:r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9CD8D479-8942-46E8-A226-A4E01F7A105C}" type="slidenum">
              <a:rPr lang="pl-PL" noProof="0" smtClean="0"/>
              <a:pPr/>
              <a:t>‹#›</a:t>
            </a:fld>
            <a:endParaRPr lang="pl-PL" noProof="0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453403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fld id="{754312BE-1F1E-4F9A-93CB-0411CABDE5AA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rtl="0"/>
            <a:r>
              <a:rPr lang="pl-PL" noProof="0" dirty="0"/>
              <a:t>Dodaj stopkę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doradztwosadownicze.pl/przyczyny-niskich-plonow-truskawki-w-sezonie-2022/" TargetMode="External"/><Relationship Id="rId3" Type="http://schemas.openxmlformats.org/officeDocument/2006/relationships/image" Target="../media/image25.jpg"/><Relationship Id="rId7" Type="http://schemas.openxmlformats.org/officeDocument/2006/relationships/hyperlink" Target="https://www.yara.pl/odzywianie-roslin/kukurydza/agronomic-principles/#:~:text=Podstawy%20agronomiczne%20uprawy%20kukurydzy%201%20Zmianowanie%20ro%C5%9Blin%20Kukurydza,Crimping%20...%206%20CCM%20%28Corn%20Cob%20Mixing%29%2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eccoria.pl/artykuly/porady-ogrodnicze/kiedy-sadzic-ziemniaki-i-jak-prawidlowo-to-robic-wybierz-najlepszy-czas-plon-bedzie-obfity-i-zdrowy-34-17861" TargetMode="External"/><Relationship Id="rId5" Type="http://schemas.openxmlformats.org/officeDocument/2006/relationships/hyperlink" Target="https://stat.gov.pl/" TargetMode="External"/><Relationship Id="rId4" Type="http://schemas.openxmlformats.org/officeDocument/2006/relationships/hyperlink" Target="https://open-meteo.com/en/docs/historical-weather-api" TargetMode="External"/><Relationship Id="rId9" Type="http://schemas.openxmlformats.org/officeDocument/2006/relationships/hyperlink" Target="https://wiescirolnicze.pl/uprawy/ziemniaki-2022-plony-zbiory-cena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9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751777" y="2209800"/>
            <a:ext cx="4846320" cy="2149756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Polskie plony w przestworzach natury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751777" y="4876800"/>
            <a:ext cx="4846320" cy="730900"/>
          </a:xfrm>
        </p:spPr>
        <p:txBody>
          <a:bodyPr rtlCol="0">
            <a:normAutofit/>
          </a:bodyPr>
          <a:lstStyle/>
          <a:p>
            <a:pPr rtl="0"/>
            <a:r>
              <a:rPr lang="pl-PL" dirty="0"/>
              <a:t>Autorzy: </a:t>
            </a:r>
          </a:p>
          <a:p>
            <a:pPr rtl="0"/>
            <a:r>
              <a:rPr lang="pl-PL" dirty="0"/>
              <a:t>Kamila Wachulec, Maja Wojtysiak-Kotlarska</a:t>
            </a: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EE0B76C-33BB-616B-20A2-8504B4C0E47A}"/>
              </a:ext>
            </a:extLst>
          </p:cNvPr>
          <p:cNvSpPr/>
          <p:nvPr/>
        </p:nvSpPr>
        <p:spPr>
          <a:xfrm>
            <a:off x="0" y="0"/>
            <a:ext cx="12192000" cy="6629400"/>
          </a:xfrm>
          <a:prstGeom prst="rect">
            <a:avLst/>
          </a:prstGeom>
          <a:solidFill>
            <a:srgbClr val="FCFAFA"/>
          </a:solidFill>
          <a:ln>
            <a:solidFill>
              <a:srgbClr val="F5E6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D7A4D58-85D2-8C85-CD22-F3A1D08D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10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7E83FBF7-ACD9-4872-C523-E4E46E8D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062EC27-8D63-C12E-AEF9-5A804718A672}"/>
              </a:ext>
            </a:extLst>
          </p:cNvPr>
          <p:cNvSpPr/>
          <p:nvPr/>
        </p:nvSpPr>
        <p:spPr>
          <a:xfrm>
            <a:off x="922675" y="1046802"/>
            <a:ext cx="10372854" cy="5238146"/>
          </a:xfrm>
          <a:prstGeom prst="rect">
            <a:avLst/>
          </a:prstGeom>
          <a:solidFill>
            <a:srgbClr val="F5E6DF"/>
          </a:solidFill>
          <a:ln>
            <a:solidFill>
              <a:srgbClr val="F5E6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8" name="Tytuł 1">
            <a:extLst>
              <a:ext uri="{FF2B5EF4-FFF2-40B4-BE49-F238E27FC236}">
                <a16:creationId xmlns:a16="http://schemas.microsoft.com/office/drawing/2014/main" id="{FD30943E-3BAF-B707-BDFF-F34A87D689DC}"/>
              </a:ext>
            </a:extLst>
          </p:cNvPr>
          <p:cNvSpPr txBox="1">
            <a:spLocks/>
          </p:cNvSpPr>
          <p:nvPr/>
        </p:nvSpPr>
        <p:spPr>
          <a:xfrm>
            <a:off x="1410026" y="144815"/>
            <a:ext cx="9213524" cy="9019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l-PL" sz="3200" dirty="0">
              <a:solidFill>
                <a:schemeClr val="tx1"/>
              </a:solidFill>
            </a:endParaRP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EE134E68-A2A4-482D-F801-36D28E5F1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065" y="122058"/>
            <a:ext cx="9213524" cy="901987"/>
          </a:xfrm>
        </p:spPr>
        <p:txBody>
          <a:bodyPr>
            <a:normAutofit/>
          </a:bodyPr>
          <a:lstStyle/>
          <a:p>
            <a:pPr algn="ctr"/>
            <a:r>
              <a:rPr lang="pl-PL" sz="3200" dirty="0">
                <a:solidFill>
                  <a:schemeClr val="tx1"/>
                </a:solidFill>
              </a:rPr>
              <a:t>Ziemniaki w województwie dolnośląskim</a:t>
            </a:r>
          </a:p>
        </p:txBody>
      </p:sp>
      <p:pic>
        <p:nvPicPr>
          <p:cNvPr id="3" name="Obraz 2" descr="Obraz zawierający tekst, linia, diagram, Wykres&#10;&#10;Opis wygenerowany automatycznie">
            <a:extLst>
              <a:ext uri="{FF2B5EF4-FFF2-40B4-BE49-F238E27FC236}">
                <a16:creationId xmlns:a16="http://schemas.microsoft.com/office/drawing/2014/main" id="{AF1186AC-09BC-4F2B-32A5-302FC66BC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288" y="1379875"/>
            <a:ext cx="952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EE0B76C-33BB-616B-20A2-8504B4C0E47A}"/>
              </a:ext>
            </a:extLst>
          </p:cNvPr>
          <p:cNvSpPr/>
          <p:nvPr/>
        </p:nvSpPr>
        <p:spPr>
          <a:xfrm>
            <a:off x="0" y="0"/>
            <a:ext cx="12192000" cy="6629400"/>
          </a:xfrm>
          <a:prstGeom prst="rect">
            <a:avLst/>
          </a:prstGeom>
          <a:solidFill>
            <a:srgbClr val="FCFAFA"/>
          </a:solidFill>
          <a:ln>
            <a:solidFill>
              <a:srgbClr val="CCB4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4A8FE9-C8FF-680B-67D0-6E73E58B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213524" cy="770715"/>
          </a:xfrm>
        </p:spPr>
        <p:txBody>
          <a:bodyPr>
            <a:normAutofit/>
          </a:bodyPr>
          <a:lstStyle/>
          <a:p>
            <a:pPr algn="ctr"/>
            <a:r>
              <a:rPr lang="pl-PL" sz="3200" dirty="0">
                <a:solidFill>
                  <a:schemeClr val="tx1"/>
                </a:solidFill>
              </a:rPr>
              <a:t>Ziemniaki w województwie lubuskim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D7A4D58-85D2-8C85-CD22-F3A1D08D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11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7E83FBF7-ACD9-4872-C523-E4E46E8D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B90B3BF-F7AE-1E2E-BE3A-E1EEE8BCCBBE}"/>
              </a:ext>
            </a:extLst>
          </p:cNvPr>
          <p:cNvSpPr/>
          <p:nvPr/>
        </p:nvSpPr>
        <p:spPr>
          <a:xfrm>
            <a:off x="922675" y="1046802"/>
            <a:ext cx="10372854" cy="5238146"/>
          </a:xfrm>
          <a:prstGeom prst="rect">
            <a:avLst/>
          </a:prstGeom>
          <a:solidFill>
            <a:srgbClr val="F5E6DF"/>
          </a:solidFill>
          <a:ln>
            <a:solidFill>
              <a:srgbClr val="F5E6D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pic>
        <p:nvPicPr>
          <p:cNvPr id="8" name="Obraz 7" descr="Obraz zawierający tekst, linia, diagram, Czcionka&#10;&#10;Opis wygenerowany automatycznie">
            <a:extLst>
              <a:ext uri="{FF2B5EF4-FFF2-40B4-BE49-F238E27FC236}">
                <a16:creationId xmlns:a16="http://schemas.microsoft.com/office/drawing/2014/main" id="{F4D74D5C-D737-ECDC-9EDE-2370797FC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9875"/>
            <a:ext cx="952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3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Kukurydza COB na stół drewniany">
            <a:extLst>
              <a:ext uri="{FF2B5EF4-FFF2-40B4-BE49-F238E27FC236}">
                <a16:creationId xmlns:a16="http://schemas.microsoft.com/office/drawing/2014/main" id="{C878F618-1684-A957-D024-2FC366F76B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9"/>
          <a:stretch/>
        </p:blipFill>
        <p:spPr>
          <a:xfrm>
            <a:off x="0" y="0"/>
            <a:ext cx="12192000" cy="6629400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A9CD865-A7D0-AEED-E19E-0E697A32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12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D1A31044-4D56-EC4A-630C-B2FBA1A8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12A9D041-171E-250F-4B48-CB03CD4D0137}"/>
              </a:ext>
            </a:extLst>
          </p:cNvPr>
          <p:cNvSpPr/>
          <p:nvPr/>
        </p:nvSpPr>
        <p:spPr>
          <a:xfrm>
            <a:off x="260350" y="228600"/>
            <a:ext cx="11576050" cy="996950"/>
          </a:xfrm>
          <a:prstGeom prst="rect">
            <a:avLst/>
          </a:prstGeom>
          <a:solidFill>
            <a:srgbClr val="A7BC92"/>
          </a:solidFill>
          <a:ln>
            <a:solidFill>
              <a:srgbClr val="979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trzecie – …. KUKURYDZA!!!!!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781D3AD-4DDF-2A0E-BC2F-DB2218E39462}"/>
              </a:ext>
            </a:extLst>
          </p:cNvPr>
          <p:cNvSpPr/>
          <p:nvPr/>
        </p:nvSpPr>
        <p:spPr>
          <a:xfrm>
            <a:off x="3438525" y="2482850"/>
            <a:ext cx="5314950" cy="1841500"/>
          </a:xfrm>
          <a:prstGeom prst="rect">
            <a:avLst/>
          </a:prstGeom>
          <a:solidFill>
            <a:srgbClr val="CCB4BA"/>
          </a:solidFill>
          <a:ln>
            <a:solidFill>
              <a:srgbClr val="CCB4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rgbClr val="CCB4BA"/>
              </a:solidFill>
              <a:highlight>
                <a:srgbClr val="FFFF00"/>
              </a:highlight>
            </a:endParaRPr>
          </a:p>
        </p:txBody>
      </p:sp>
      <p:pic>
        <p:nvPicPr>
          <p:cNvPr id="3" name="Obraz 2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8FAF514B-8F22-CED8-3157-896E1F845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72" y="1592652"/>
            <a:ext cx="9303656" cy="446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4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EE0B76C-33BB-616B-20A2-8504B4C0E47A}"/>
              </a:ext>
            </a:extLst>
          </p:cNvPr>
          <p:cNvSpPr/>
          <p:nvPr/>
        </p:nvSpPr>
        <p:spPr>
          <a:xfrm>
            <a:off x="0" y="0"/>
            <a:ext cx="12192000" cy="6629400"/>
          </a:xfrm>
          <a:prstGeom prst="rect">
            <a:avLst/>
          </a:prstGeom>
          <a:solidFill>
            <a:srgbClr val="FCFAFA"/>
          </a:solidFill>
          <a:ln>
            <a:solidFill>
              <a:srgbClr val="CCB4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4A8FE9-C8FF-680B-67D0-6E73E58B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213524" cy="612913"/>
          </a:xfrm>
        </p:spPr>
        <p:txBody>
          <a:bodyPr>
            <a:normAutofit/>
          </a:bodyPr>
          <a:lstStyle/>
          <a:p>
            <a:pPr algn="ctr"/>
            <a:r>
              <a:rPr lang="pl-PL" sz="3200" dirty="0">
                <a:solidFill>
                  <a:schemeClr val="tx1"/>
                </a:solidFill>
              </a:rPr>
              <a:t>Kukurydza w województwie warmińsko-mazurskim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D7A4D58-85D2-8C85-CD22-F3A1D08D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13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7E83FBF7-ACD9-4872-C523-E4E46E8D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1D8BAF5E-642F-FAAF-32C0-A488B87A775B}"/>
              </a:ext>
            </a:extLst>
          </p:cNvPr>
          <p:cNvSpPr/>
          <p:nvPr/>
        </p:nvSpPr>
        <p:spPr>
          <a:xfrm>
            <a:off x="922675" y="1046802"/>
            <a:ext cx="10372854" cy="5238146"/>
          </a:xfrm>
          <a:prstGeom prst="rect">
            <a:avLst/>
          </a:prstGeom>
          <a:solidFill>
            <a:srgbClr val="D1DCC6"/>
          </a:solidFill>
          <a:ln>
            <a:solidFill>
              <a:srgbClr val="D1DC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pic>
        <p:nvPicPr>
          <p:cNvPr id="11" name="Obraz 10" descr="Obraz zawierający tekst, diagram, linia, Czcionka&#10;&#10;Opis wygenerowany automatycznie">
            <a:extLst>
              <a:ext uri="{FF2B5EF4-FFF2-40B4-BE49-F238E27FC236}">
                <a16:creationId xmlns:a16="http://schemas.microsoft.com/office/drawing/2014/main" id="{5788833D-7650-434E-08DD-372756509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9875"/>
            <a:ext cx="952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38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EE0B76C-33BB-616B-20A2-8504B4C0E47A}"/>
              </a:ext>
            </a:extLst>
          </p:cNvPr>
          <p:cNvSpPr/>
          <p:nvPr/>
        </p:nvSpPr>
        <p:spPr>
          <a:xfrm>
            <a:off x="0" y="0"/>
            <a:ext cx="12192000" cy="6629400"/>
          </a:xfrm>
          <a:prstGeom prst="rect">
            <a:avLst/>
          </a:prstGeom>
          <a:solidFill>
            <a:srgbClr val="FCFAFA"/>
          </a:solidFill>
          <a:ln>
            <a:solidFill>
              <a:srgbClr val="CCB4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4A8FE9-C8FF-680B-67D0-6E73E58B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213524" cy="612913"/>
          </a:xfrm>
        </p:spPr>
        <p:txBody>
          <a:bodyPr>
            <a:normAutofit/>
          </a:bodyPr>
          <a:lstStyle/>
          <a:p>
            <a:pPr algn="ctr"/>
            <a:r>
              <a:rPr lang="pl-PL" sz="3200" dirty="0">
                <a:solidFill>
                  <a:schemeClr val="tx1"/>
                </a:solidFill>
              </a:rPr>
              <a:t>Kukurydza w województwie zachodniopomorskim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D7A4D58-85D2-8C85-CD22-F3A1D08D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14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7E83FBF7-ACD9-4872-C523-E4E46E8D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B75A5744-5FDC-BBF8-6E35-1B425CC748ED}"/>
              </a:ext>
            </a:extLst>
          </p:cNvPr>
          <p:cNvSpPr/>
          <p:nvPr/>
        </p:nvSpPr>
        <p:spPr>
          <a:xfrm>
            <a:off x="922675" y="1046802"/>
            <a:ext cx="10372854" cy="5238146"/>
          </a:xfrm>
          <a:prstGeom prst="rect">
            <a:avLst/>
          </a:prstGeom>
          <a:solidFill>
            <a:srgbClr val="FCFBD0"/>
          </a:solidFill>
          <a:ln>
            <a:solidFill>
              <a:srgbClr val="D1DCC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pic>
        <p:nvPicPr>
          <p:cNvPr id="9" name="Obraz 8" descr="Obraz zawierający tekst, Równolegle, diagram, linia&#10;&#10;Opis wygenerowany automatycznie">
            <a:extLst>
              <a:ext uri="{FF2B5EF4-FFF2-40B4-BE49-F238E27FC236}">
                <a16:creationId xmlns:a16="http://schemas.microsoft.com/office/drawing/2014/main" id="{A4CBC237-BFD3-50FF-7F05-F9DC0CBAD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9875"/>
            <a:ext cx="952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58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Zamknij gałąź z oliwek na zachód słońca">
            <a:extLst>
              <a:ext uri="{FF2B5EF4-FFF2-40B4-BE49-F238E27FC236}">
                <a16:creationId xmlns:a16="http://schemas.microsoft.com/office/drawing/2014/main" id="{CD65976C-0816-30FC-9BDC-F6348581F7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3"/>
          <a:stretch/>
        </p:blipFill>
        <p:spPr>
          <a:xfrm>
            <a:off x="-1" y="0"/>
            <a:ext cx="12192000" cy="6627656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8C608EA2-B3CC-7871-F872-100074069003}"/>
              </a:ext>
            </a:extLst>
          </p:cNvPr>
          <p:cNvSpPr/>
          <p:nvPr/>
        </p:nvSpPr>
        <p:spPr>
          <a:xfrm>
            <a:off x="2329822" y="276086"/>
            <a:ext cx="7532356" cy="592594"/>
          </a:xfrm>
          <a:prstGeom prst="rect">
            <a:avLst/>
          </a:prstGeom>
          <a:solidFill>
            <a:srgbClr val="FFF2E6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A129177-2698-5DF8-D3AE-113A0B68BE22}"/>
              </a:ext>
            </a:extLst>
          </p:cNvPr>
          <p:cNvSpPr/>
          <p:nvPr/>
        </p:nvSpPr>
        <p:spPr>
          <a:xfrm>
            <a:off x="1905000" y="1627367"/>
            <a:ext cx="8407400" cy="4219714"/>
          </a:xfrm>
          <a:prstGeom prst="rect">
            <a:avLst/>
          </a:prstGeom>
          <a:solidFill>
            <a:srgbClr val="FFF2E6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8" name="Tytuł 7">
            <a:extLst>
              <a:ext uri="{FF2B5EF4-FFF2-40B4-BE49-F238E27FC236}">
                <a16:creationId xmlns:a16="http://schemas.microsoft.com/office/drawing/2014/main" id="{1350FAAE-ACC2-03F0-C253-9FC8073C4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5" y="250686"/>
            <a:ext cx="9371949" cy="59259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solidFill>
                  <a:schemeClr val="accent1">
                    <a:lumMod val="50000"/>
                  </a:schemeClr>
                </a:solidFill>
              </a:rPr>
              <a:t>Trochę rywalizacji nie zaszkodzi….</a:t>
            </a:r>
          </a:p>
        </p:txBody>
      </p:sp>
      <p:pic>
        <p:nvPicPr>
          <p:cNvPr id="11" name="Symbol zastępczy zawartości 10" descr="Obraz zawierający linia, Równolegle, tekst, paragon&#10;&#10;Opis wygenerowany automatycznie">
            <a:extLst>
              <a:ext uri="{FF2B5EF4-FFF2-40B4-BE49-F238E27FC236}">
                <a16:creationId xmlns:a16="http://schemas.microsoft.com/office/drawing/2014/main" id="{EB65BB3B-AF00-FFBC-E1F5-68DA8B8A9E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52" y="1816461"/>
            <a:ext cx="7932095" cy="3807405"/>
          </a:xfr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9417434-7D11-3411-D680-A62F0261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15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576195D9-EC7F-8063-FE3B-3B23073D0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</p:spTree>
    <p:extLst>
      <p:ext uri="{BB962C8B-B14F-4D97-AF65-F5344CB8AC3E}">
        <p14:creationId xmlns:p14="http://schemas.microsoft.com/office/powerpoint/2010/main" val="75761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Pole pszenicy">
            <a:extLst>
              <a:ext uri="{FF2B5EF4-FFF2-40B4-BE49-F238E27FC236}">
                <a16:creationId xmlns:a16="http://schemas.microsoft.com/office/drawing/2014/main" id="{13327644-25F0-7318-257A-12B1FA9D31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0" b="6618"/>
          <a:stretch/>
        </p:blipFill>
        <p:spPr>
          <a:xfrm>
            <a:off x="0" y="0"/>
            <a:ext cx="12192000" cy="66294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3403" y="263650"/>
            <a:ext cx="4155622" cy="598053"/>
          </a:xfrm>
        </p:spPr>
        <p:txBody>
          <a:bodyPr rtlCol="0"/>
          <a:lstStyle/>
          <a:p>
            <a:pPr rtl="0"/>
            <a:r>
              <a:rPr lang="pl-PL" dirty="0"/>
              <a:t>Źródła</a:t>
            </a:r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453402" y="1173819"/>
            <a:ext cx="11382997" cy="5150781"/>
          </a:xfrm>
        </p:spPr>
        <p:txBody>
          <a:bodyPr rtlCol="0"/>
          <a:lstStyle/>
          <a:p>
            <a:pPr marL="342900" indent="-342900" algn="ctr" rtl="0">
              <a:buAutoNum type="arabicPeriod"/>
            </a:pPr>
            <a:r>
              <a:rPr lang="en-US" dirty="0">
                <a:hlinkClick r:id="rId4"/>
              </a:rPr>
              <a:t>🏛️ Historical Weather API | Open-Meteo.com</a:t>
            </a:r>
            <a:endParaRPr lang="pl-PL" dirty="0"/>
          </a:p>
          <a:p>
            <a:pPr marL="342900" indent="-342900" algn="ctr" rtl="0">
              <a:buAutoNum type="arabicPeriod"/>
            </a:pPr>
            <a:r>
              <a:rPr lang="pl-PL" dirty="0">
                <a:hlinkClick r:id="rId5"/>
              </a:rPr>
              <a:t>Główny Urząd Statystyczny</a:t>
            </a:r>
            <a:endParaRPr lang="pl-PL" dirty="0"/>
          </a:p>
          <a:p>
            <a:pPr marL="342900" indent="-342900" algn="ctr" rtl="0">
              <a:buAutoNum type="arabicPeriod"/>
            </a:pPr>
            <a:r>
              <a:rPr lang="pl-PL" dirty="0"/>
              <a:t>Imponująca wiedza na temat rolnictwa autorek prezentacji </a:t>
            </a:r>
            <a:r>
              <a:rPr lang="pl-PL" dirty="0">
                <a:sym typeface="Wingdings" panose="05000000000000000000" pitchFamily="2" charset="2"/>
              </a:rPr>
              <a:t></a:t>
            </a:r>
          </a:p>
          <a:p>
            <a:pPr marL="342900" indent="-342900" algn="ctr" rtl="0">
              <a:buAutoNum type="arabicPeriod"/>
            </a:pPr>
            <a:r>
              <a:rPr lang="pl-PL" dirty="0">
                <a:hlinkClick r:id="rId6"/>
              </a:rPr>
              <a:t>Kiedy sadzić ziemniaki i jak prawidłowo to robić? Wybierz najlepszy czas, plon będzie obfity i zdrowy - Deccoria.pl</a:t>
            </a:r>
            <a:endParaRPr lang="pl-PL" dirty="0"/>
          </a:p>
          <a:p>
            <a:pPr marL="342900" indent="-342900" algn="ctr" rtl="0">
              <a:buAutoNum type="arabicPeriod"/>
            </a:pPr>
            <a:r>
              <a:rPr lang="pl-PL" dirty="0">
                <a:hlinkClick r:id="rId7"/>
              </a:rPr>
              <a:t>Podstawy agronomiczne uprawy kukurydzy | </a:t>
            </a:r>
            <a:r>
              <a:rPr lang="pl-PL" dirty="0" err="1">
                <a:hlinkClick r:id="rId7"/>
              </a:rPr>
              <a:t>Yara</a:t>
            </a:r>
            <a:r>
              <a:rPr lang="pl-PL" dirty="0">
                <a:hlinkClick r:id="rId7"/>
              </a:rPr>
              <a:t> Poland</a:t>
            </a:r>
            <a:endParaRPr lang="pl-PL" dirty="0"/>
          </a:p>
          <a:p>
            <a:pPr marL="342900" indent="-342900" algn="ctr" rtl="0">
              <a:buAutoNum type="arabicPeriod"/>
            </a:pPr>
            <a:r>
              <a:rPr lang="pl-PL" dirty="0">
                <a:hlinkClick r:id="rId8"/>
              </a:rPr>
              <a:t>Przyczyny niskich plonów truskawki w sezonie 2022 – </a:t>
            </a:r>
            <a:r>
              <a:rPr lang="pl-PL" dirty="0" err="1">
                <a:hlinkClick r:id="rId8"/>
              </a:rPr>
              <a:t>DoradztwoSadownicze</a:t>
            </a:r>
            <a:endParaRPr lang="pl-PL" dirty="0"/>
          </a:p>
          <a:p>
            <a:pPr marL="342900" indent="-342900" algn="ctr" rtl="0">
              <a:buAutoNum type="arabicPeriod"/>
            </a:pPr>
            <a:r>
              <a:rPr lang="pl-PL" dirty="0">
                <a:hlinkClick r:id="rId9"/>
              </a:rPr>
              <a:t>Ziemniaki 2022 - plony, zbiory, cena - Wieści Rolnicze (wiescirolnicze.pl)</a:t>
            </a:r>
            <a:endParaRPr lang="pl-PL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smtClean="0"/>
              <a:t>16</a:t>
            </a:fld>
            <a:endParaRPr lang="pl-PL" dirty="0"/>
          </a:p>
        </p:txBody>
      </p:sp>
      <p:sp>
        <p:nvSpPr>
          <p:cNvPr id="6" name="Data — symbol zastępczy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16F7AD-6E19-445A-B2B2-060F4561EE61}" type="datetime1">
              <a:rPr lang="pl-PL" smtClean="0"/>
              <a:t>09.06.2024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4566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umer slajdu — symbol zastępczy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smtClean="0"/>
              <a:t>17</a:t>
            </a:fld>
            <a:endParaRPr lang="pl-PL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5D8454-19C9-4D77-A416-1B896B05070F}" type="datetime1">
              <a:rPr lang="pl-PL" smtClean="0"/>
              <a:t>09.06.2024</a:t>
            </a:fld>
            <a:endParaRPr lang="pl-PL" dirty="0"/>
          </a:p>
        </p:txBody>
      </p:sp>
      <p:pic>
        <p:nvPicPr>
          <p:cNvPr id="7" name="Obraz 6" descr="Kot wyskakujący w trawie">
            <a:extLst>
              <a:ext uri="{FF2B5EF4-FFF2-40B4-BE49-F238E27FC236}">
                <a16:creationId xmlns:a16="http://schemas.microsoft.com/office/drawing/2014/main" id="{54FC702C-C9E1-D9B4-19ED-F785F31126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" t="16062" b="2798"/>
          <a:stretch/>
        </p:blipFill>
        <p:spPr>
          <a:xfrm>
            <a:off x="0" y="0"/>
            <a:ext cx="12192000" cy="66294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89736" y="783166"/>
            <a:ext cx="5261708" cy="804334"/>
          </a:xfrm>
        </p:spPr>
        <p:txBody>
          <a:bodyPr rtlCol="0">
            <a:noAutofit/>
          </a:bodyPr>
          <a:lstStyle/>
          <a:p>
            <a:pPr rtl="0"/>
            <a:r>
              <a:rPr lang="pl-PL" sz="4000" dirty="0">
                <a:solidFill>
                  <a:schemeClr val="bg1"/>
                </a:solidFill>
              </a:rPr>
              <a:t>Dziękujemy za uwagę</a:t>
            </a:r>
          </a:p>
        </p:txBody>
      </p:sp>
    </p:spTree>
    <p:extLst>
      <p:ext uri="{BB962C8B-B14F-4D97-AF65-F5344CB8AC3E}">
        <p14:creationId xmlns:p14="http://schemas.microsoft.com/office/powerpoint/2010/main" val="133229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27C55CD-E610-DD87-1F46-C2DD82592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6000"/>
          </a:blip>
          <a:srcRect t="14415" b="47932"/>
          <a:stretch/>
        </p:blipFill>
        <p:spPr>
          <a:xfrm>
            <a:off x="0" y="1"/>
            <a:ext cx="12192000" cy="662940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90875" y="161787"/>
            <a:ext cx="9371949" cy="1183566"/>
          </a:xfrm>
        </p:spPr>
        <p:txBody>
          <a:bodyPr rtlCol="0">
            <a:normAutofit/>
          </a:bodyPr>
          <a:lstStyle/>
          <a:p>
            <a:pPr rtl="0"/>
            <a:r>
              <a:rPr lang="pl-PL" sz="3600" dirty="0"/>
              <a:t>Krótki plan prawie wszystkiego…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953734" y="2264501"/>
            <a:ext cx="5651174" cy="3939449"/>
          </a:xfrm>
        </p:spPr>
        <p:txBody>
          <a:bodyPr rtlCol="0">
            <a:normAutofit/>
          </a:bodyPr>
          <a:lstStyle/>
          <a:p>
            <a:pPr marL="457200" indent="-457200" rtl="0">
              <a:buFont typeface="+mj-lt"/>
              <a:buAutoNum type="arabicPeriod"/>
            </a:pPr>
            <a:r>
              <a:rPr lang="pl-PL" sz="2400" dirty="0"/>
              <a:t>Co nas zaciekawiło na polskich polach?</a:t>
            </a:r>
          </a:p>
          <a:p>
            <a:pPr marL="457200" indent="-457200" rtl="0">
              <a:buFont typeface="+mj-lt"/>
              <a:buAutoNum type="arabicPeriod"/>
            </a:pPr>
            <a:r>
              <a:rPr lang="pl-PL" sz="2400" dirty="0"/>
              <a:t>Pogoda w ostatnich latach</a:t>
            </a:r>
          </a:p>
          <a:p>
            <a:pPr marL="457200" indent="-457200" rtl="0">
              <a:buFont typeface="+mj-lt"/>
              <a:buAutoNum type="arabicPeriod"/>
            </a:pPr>
            <a:r>
              <a:rPr lang="pl-PL" sz="2400" dirty="0"/>
              <a:t>Truskawki, ziemniaki i inna zielenina</a:t>
            </a:r>
          </a:p>
          <a:p>
            <a:pPr marL="457200" indent="-457200" rtl="0">
              <a:buFont typeface="+mj-lt"/>
              <a:buAutoNum type="arabicPeriod"/>
            </a:pPr>
            <a:r>
              <a:rPr lang="pl-PL" sz="2400" dirty="0"/>
              <a:t>Konkurs urodzajności województw </a:t>
            </a:r>
          </a:p>
          <a:p>
            <a:pPr marL="457200" indent="-457200" rtl="0">
              <a:buFont typeface="+mj-lt"/>
              <a:buAutoNum type="arabicPeriod"/>
            </a:pPr>
            <a:endParaRPr lang="pl-PL" sz="2400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smtClean="0"/>
              <a:t>2</a:t>
            </a:fld>
            <a:endParaRPr lang="pl-PL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832D26-1080-46B0-8B70-1FCD611B374E}" type="datetime1">
              <a:rPr lang="pl-PL" smtClean="0"/>
              <a:t>09.06.2024</a:t>
            </a:fld>
            <a:endParaRPr lang="pl-PL" dirty="0"/>
          </a:p>
        </p:txBody>
      </p:sp>
      <p:pic>
        <p:nvPicPr>
          <p:cNvPr id="8" name="Obraz 7" descr="Zbliżenie jęczmienia w naturalnym środowisku">
            <a:extLst>
              <a:ext uri="{FF2B5EF4-FFF2-40B4-BE49-F238E27FC236}">
                <a16:creationId xmlns:a16="http://schemas.microsoft.com/office/drawing/2014/main" id="{28664233-1132-7EF6-98FC-3E4A8E6AD8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0" t="93" r="37349" b="-93"/>
          <a:stretch/>
        </p:blipFill>
        <p:spPr>
          <a:xfrm>
            <a:off x="7626350" y="415787"/>
            <a:ext cx="4089400" cy="590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8FAABB1A-8AC2-E826-071D-226F0AFB6F84}"/>
              </a:ext>
            </a:extLst>
          </p:cNvPr>
          <p:cNvSpPr/>
          <p:nvPr/>
        </p:nvSpPr>
        <p:spPr>
          <a:xfrm>
            <a:off x="922675" y="1046802"/>
            <a:ext cx="10372854" cy="5238146"/>
          </a:xfrm>
          <a:prstGeom prst="rect">
            <a:avLst/>
          </a:prstGeom>
          <a:solidFill>
            <a:srgbClr val="D5EAD3"/>
          </a:solidFill>
          <a:ln>
            <a:solidFill>
              <a:srgbClr val="979E3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12034" y="232576"/>
            <a:ext cx="11767931" cy="636104"/>
          </a:xfrm>
        </p:spPr>
        <p:txBody>
          <a:bodyPr rtlCol="0">
            <a:normAutofit/>
          </a:bodyPr>
          <a:lstStyle/>
          <a:p>
            <a:pPr algn="ctr" rtl="0"/>
            <a:r>
              <a:rPr lang="pl-PL" dirty="0"/>
              <a:t>Spójrzmy w okolice województwa lubelskiego:</a:t>
            </a:r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smtClean="0"/>
              <a:t>3</a:t>
            </a:fld>
            <a:endParaRPr lang="pl-PL" dirty="0"/>
          </a:p>
        </p:txBody>
      </p:sp>
      <p:sp>
        <p:nvSpPr>
          <p:cNvPr id="8" name="Data — symbol zastępczy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BF5111-019D-4C66-9031-F869B3B5CDD7}" type="datetime1">
              <a:rPr lang="pl-PL" smtClean="0"/>
              <a:t>09.06.2024</a:t>
            </a:fld>
            <a:endParaRPr lang="pl-PL"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FB526D26-F7A6-11CB-BBB1-1AC992C1E38B}"/>
              </a:ext>
            </a:extLst>
          </p:cNvPr>
          <p:cNvSpPr txBox="1"/>
          <p:nvPr/>
        </p:nvSpPr>
        <p:spPr>
          <a:xfrm>
            <a:off x="3963062" y="1452252"/>
            <a:ext cx="6094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l-PL" dirty="0"/>
          </a:p>
          <a:p>
            <a:endParaRPr lang="pl-PL" dirty="0"/>
          </a:p>
        </p:txBody>
      </p:sp>
      <p:pic>
        <p:nvPicPr>
          <p:cNvPr id="10" name="Obraz 9" descr="Obraz zawierający tekst, zrzut ekranu, diagram, Wykres&#10;&#10;Opis wygenerowany automatycznie">
            <a:extLst>
              <a:ext uri="{FF2B5EF4-FFF2-40B4-BE49-F238E27FC236}">
                <a16:creationId xmlns:a16="http://schemas.microsoft.com/office/drawing/2014/main" id="{F8C5513B-9948-E55D-E930-0F956E17E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833" y="1452252"/>
            <a:ext cx="9388331" cy="450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3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Pole lawendowych kwiatów w promieniach słońca">
            <a:extLst>
              <a:ext uri="{FF2B5EF4-FFF2-40B4-BE49-F238E27FC236}">
                <a16:creationId xmlns:a16="http://schemas.microsoft.com/office/drawing/2014/main" id="{9A5671A6-5977-2E1E-E408-7313AD36FC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4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5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" t="18811"/>
          <a:stretch/>
        </p:blipFill>
        <p:spPr>
          <a:xfrm>
            <a:off x="0" y="0"/>
            <a:ext cx="12192000" cy="6629400"/>
          </a:xfrm>
          <a:prstGeom prst="rect">
            <a:avLst/>
          </a:prstGeom>
          <a:noFill/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65626" y="228600"/>
            <a:ext cx="2010507" cy="1183566"/>
          </a:xfrm>
        </p:spPr>
        <p:txBody>
          <a:bodyPr rtlCol="0"/>
          <a:lstStyle/>
          <a:p>
            <a:pPr rtl="0"/>
            <a:r>
              <a:rPr lang="pl-PL" sz="4400" dirty="0"/>
              <a:t>Pogoda</a:t>
            </a:r>
            <a:r>
              <a:rPr lang="pl-PL" dirty="0"/>
              <a:t> </a:t>
            </a:r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453404" y="2150533"/>
            <a:ext cx="4842496" cy="3395134"/>
          </a:xfrm>
        </p:spPr>
        <p:txBody>
          <a:bodyPr rtlCol="0">
            <a:normAutofit/>
          </a:bodyPr>
          <a:lstStyle/>
          <a:p>
            <a:pPr marL="0" indent="0" algn="ctr" rtl="0">
              <a:buNone/>
            </a:pPr>
            <a:r>
              <a:rPr lang="pl-PL" sz="2800" dirty="0"/>
              <a:t>Zauważamy wpływ w naturze pogody na urodzajność ziemi i tym samym – jej zdolność do produkowania zdrowych plonów. Badając czynniki meteorologiczne możemy wywnioskować dlaczego zbiory różnią się na przestrzeni lat.</a:t>
            </a:r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l-PL" smtClean="0"/>
              <a:t>4</a:t>
            </a:fld>
            <a:endParaRPr lang="pl-PL" dirty="0"/>
          </a:p>
        </p:txBody>
      </p:sp>
      <p:sp>
        <p:nvSpPr>
          <p:cNvPr id="6" name="Data — symbol zastępczy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35A15A-3261-4F09-ACD0-6379076AD362}" type="datetime1">
              <a:rPr lang="pl-PL" smtClean="0"/>
              <a:t>09.06.2024</a:t>
            </a:fld>
            <a:endParaRPr lang="pl-PL" dirty="0"/>
          </a:p>
        </p:txBody>
      </p:sp>
      <p:graphicFrame>
        <p:nvGraphicFramePr>
          <p:cNvPr id="8" name="Zawartość — symbol zastępczy 9" descr="Diagram Cykl podstawowy z ciągłą sekwencją etapów, zadań lub zdarzeń w formie przepływu kołowego. Są na nim wyróżnione etapy lub kroki, a nie strzałki połączeń czy przepływ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8875734"/>
              </p:ext>
            </p:extLst>
          </p:nvPr>
        </p:nvGraphicFramePr>
        <p:xfrm>
          <a:off x="5791200" y="347133"/>
          <a:ext cx="5905500" cy="5829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2907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EE0B76C-33BB-616B-20A2-8504B4C0E47A}"/>
              </a:ext>
            </a:extLst>
          </p:cNvPr>
          <p:cNvSpPr/>
          <p:nvPr/>
        </p:nvSpPr>
        <p:spPr>
          <a:xfrm>
            <a:off x="0" y="0"/>
            <a:ext cx="12192000" cy="6629400"/>
          </a:xfrm>
          <a:prstGeom prst="rect">
            <a:avLst/>
          </a:prstGeom>
          <a:solidFill>
            <a:srgbClr val="FCFAFA"/>
          </a:solidFill>
          <a:ln>
            <a:solidFill>
              <a:srgbClr val="CCB4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0A2F9AA8-AAE0-7B5A-7136-67EBB15D1164}"/>
              </a:ext>
            </a:extLst>
          </p:cNvPr>
          <p:cNvSpPr/>
          <p:nvPr/>
        </p:nvSpPr>
        <p:spPr>
          <a:xfrm>
            <a:off x="922675" y="1046802"/>
            <a:ext cx="10372854" cy="5238146"/>
          </a:xfrm>
          <a:prstGeom prst="rect">
            <a:avLst/>
          </a:prstGeom>
          <a:solidFill>
            <a:srgbClr val="CCB4BA"/>
          </a:solidFill>
          <a:ln>
            <a:solidFill>
              <a:srgbClr val="CCB4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4A8FE9-C8FF-680B-67D0-6E73E58B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785024" cy="612913"/>
          </a:xfrm>
        </p:spPr>
        <p:txBody>
          <a:bodyPr>
            <a:normAutofit/>
          </a:bodyPr>
          <a:lstStyle/>
          <a:p>
            <a:r>
              <a:rPr lang="pl-PL" sz="3200" dirty="0">
                <a:solidFill>
                  <a:schemeClr val="tx1"/>
                </a:solidFill>
              </a:rPr>
              <a:t>Przyjrzyjmy się wcześniej wybranemu województwu…..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D7A4D58-85D2-8C85-CD22-F3A1D08D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5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7E83FBF7-ACD9-4872-C523-E4E46E8D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pic>
        <p:nvPicPr>
          <p:cNvPr id="10" name="Obraz 9" descr="Obraz zawierający tekst, diagram, szkic, linia&#10;&#10;Opis wygenerowany automatycznie">
            <a:extLst>
              <a:ext uri="{FF2B5EF4-FFF2-40B4-BE49-F238E27FC236}">
                <a16:creationId xmlns:a16="http://schemas.microsoft.com/office/drawing/2014/main" id="{D1C2FF7E-E63F-4A67-8890-2B59D9F88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99" y="1379875"/>
            <a:ext cx="952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B128BB3C-6B2D-E4D4-91C2-F4C8B87D0ACE}"/>
              </a:ext>
            </a:extLst>
          </p:cNvPr>
          <p:cNvSpPr/>
          <p:nvPr/>
        </p:nvSpPr>
        <p:spPr>
          <a:xfrm>
            <a:off x="0" y="0"/>
            <a:ext cx="12192000" cy="6629400"/>
          </a:xfrm>
          <a:prstGeom prst="rect">
            <a:avLst/>
          </a:prstGeom>
          <a:solidFill>
            <a:srgbClr val="E9EFEF"/>
          </a:solidFill>
          <a:ln>
            <a:solidFill>
              <a:srgbClr val="6A93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4A8FE9-C8FF-680B-67D0-6E73E58B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207174" cy="612913"/>
          </a:xfrm>
        </p:spPr>
        <p:txBody>
          <a:bodyPr>
            <a:normAutofit/>
          </a:bodyPr>
          <a:lstStyle/>
          <a:p>
            <a:pPr algn="ctr"/>
            <a:r>
              <a:rPr lang="pl-PL" sz="3200" dirty="0">
                <a:solidFill>
                  <a:schemeClr val="tx1"/>
                </a:solidFill>
              </a:rPr>
              <a:t>… i jeszcze trochę…..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D7A4D58-85D2-8C85-CD22-F3A1D08D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6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7E83FBF7-ACD9-4872-C523-E4E46E8D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3E5E4A0-EA29-5C8C-93E7-5E3AA32345CE}"/>
              </a:ext>
            </a:extLst>
          </p:cNvPr>
          <p:cNvSpPr/>
          <p:nvPr/>
        </p:nvSpPr>
        <p:spPr>
          <a:xfrm>
            <a:off x="922675" y="1046802"/>
            <a:ext cx="10372854" cy="5238146"/>
          </a:xfrm>
          <a:prstGeom prst="rect">
            <a:avLst/>
          </a:prstGeom>
          <a:solidFill>
            <a:srgbClr val="ACC3C5"/>
          </a:solidFill>
          <a:ln>
            <a:solidFill>
              <a:srgbClr val="ACC3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pic>
        <p:nvPicPr>
          <p:cNvPr id="9" name="Obraz 8" descr="Obraz zawierający tekst, diagram, linia, Równolegle&#10;&#10;Opis wygenerowany automatycznie">
            <a:extLst>
              <a:ext uri="{FF2B5EF4-FFF2-40B4-BE49-F238E27FC236}">
                <a16:creationId xmlns:a16="http://schemas.microsoft.com/office/drawing/2014/main" id="{9511D144-6E57-D789-2DD9-DB572A649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9875"/>
            <a:ext cx="952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A9CD865-A7D0-AEED-E19E-0E697A32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7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D1A31044-4D56-EC4A-630C-B2FBA1A8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pic>
        <p:nvPicPr>
          <p:cNvPr id="9" name="Obraz 8" descr="Schowana głowa">
            <a:extLst>
              <a:ext uri="{FF2B5EF4-FFF2-40B4-BE49-F238E27FC236}">
                <a16:creationId xmlns:a16="http://schemas.microsoft.com/office/drawing/2014/main" id="{BB00D89F-38B7-68E3-7346-1F8324E19A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 b="2809"/>
          <a:stretch/>
        </p:blipFill>
        <p:spPr>
          <a:xfrm>
            <a:off x="0" y="0"/>
            <a:ext cx="12192000" cy="6629400"/>
          </a:xfrm>
          <a:prstGeom prst="rect">
            <a:avLst/>
          </a:prstGeom>
        </p:spPr>
      </p:pic>
      <p:sp>
        <p:nvSpPr>
          <p:cNvPr id="10" name="Prostokąt 9">
            <a:extLst>
              <a:ext uri="{FF2B5EF4-FFF2-40B4-BE49-F238E27FC236}">
                <a16:creationId xmlns:a16="http://schemas.microsoft.com/office/drawing/2014/main" id="{12A9D041-171E-250F-4B48-CB03CD4D0137}"/>
              </a:ext>
            </a:extLst>
          </p:cNvPr>
          <p:cNvSpPr/>
          <p:nvPr/>
        </p:nvSpPr>
        <p:spPr>
          <a:xfrm>
            <a:off x="260350" y="228600"/>
            <a:ext cx="11576050" cy="996950"/>
          </a:xfrm>
          <a:prstGeom prst="rect">
            <a:avLst/>
          </a:prstGeom>
          <a:solidFill>
            <a:srgbClr val="6A9396"/>
          </a:solidFill>
          <a:ln>
            <a:solidFill>
              <a:srgbClr val="6A93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Truskawki – zauważamy nierównomierne zmiany wielkości zbiorów ze względu na województwo. To budzi pytanie, co spowodowało te zmiany?</a:t>
            </a:r>
          </a:p>
        </p:txBody>
      </p:sp>
      <p:pic>
        <p:nvPicPr>
          <p:cNvPr id="13" name="Obraz 12" descr="Obraz zawierający tekst, diagram, zrzut ekranu, Wykres&#10;&#10;Opis wygenerowany automatycznie">
            <a:extLst>
              <a:ext uri="{FF2B5EF4-FFF2-40B4-BE49-F238E27FC236}">
                <a16:creationId xmlns:a16="http://schemas.microsoft.com/office/drawing/2014/main" id="{EC76B76F-3793-38EA-D5C7-7EAE23EC73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351" y="1815283"/>
            <a:ext cx="8991298" cy="431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42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7EE0B76C-33BB-616B-20A2-8504B4C0E47A}"/>
              </a:ext>
            </a:extLst>
          </p:cNvPr>
          <p:cNvSpPr/>
          <p:nvPr/>
        </p:nvSpPr>
        <p:spPr>
          <a:xfrm>
            <a:off x="0" y="0"/>
            <a:ext cx="12192000" cy="6629400"/>
          </a:xfrm>
          <a:prstGeom prst="rect">
            <a:avLst/>
          </a:prstGeom>
          <a:solidFill>
            <a:srgbClr val="E9EFEF"/>
          </a:solidFill>
          <a:ln>
            <a:solidFill>
              <a:srgbClr val="6A93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E4A8FE9-C8FF-680B-67D0-6E73E58BE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144815"/>
            <a:ext cx="9213524" cy="901987"/>
          </a:xfrm>
        </p:spPr>
        <p:txBody>
          <a:bodyPr>
            <a:normAutofit fontScale="90000"/>
          </a:bodyPr>
          <a:lstStyle/>
          <a:p>
            <a:pPr algn="ctr"/>
            <a:r>
              <a:rPr lang="pl-PL" sz="3200" dirty="0">
                <a:solidFill>
                  <a:schemeClr val="tx1"/>
                </a:solidFill>
              </a:rPr>
              <a:t>Truskawki w województwie lubuskim i </a:t>
            </a:r>
            <a:br>
              <a:rPr lang="pl-PL" sz="3200" dirty="0">
                <a:solidFill>
                  <a:schemeClr val="tx1"/>
                </a:solidFill>
              </a:rPr>
            </a:br>
            <a:r>
              <a:rPr lang="pl-PL" sz="3200" dirty="0">
                <a:solidFill>
                  <a:schemeClr val="tx1"/>
                </a:solidFill>
              </a:rPr>
              <a:t>warmińsko-mazurskim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8D7A4D58-85D2-8C85-CD22-F3A1D08D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8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7E83FBF7-ACD9-4872-C523-E4E46E8DB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7219C73B-2BED-7191-E59B-683F83B18F19}"/>
              </a:ext>
            </a:extLst>
          </p:cNvPr>
          <p:cNvSpPr/>
          <p:nvPr/>
        </p:nvSpPr>
        <p:spPr>
          <a:xfrm>
            <a:off x="922675" y="1046802"/>
            <a:ext cx="10372854" cy="5238146"/>
          </a:xfrm>
          <a:prstGeom prst="rect">
            <a:avLst/>
          </a:prstGeom>
          <a:solidFill>
            <a:srgbClr val="ACC3C5"/>
          </a:solidFill>
          <a:ln>
            <a:solidFill>
              <a:srgbClr val="ACC3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chemeClr val="tx2"/>
              </a:solidFill>
              <a:highlight>
                <a:srgbClr val="FFFF00"/>
              </a:highlight>
            </a:endParaRPr>
          </a:p>
        </p:txBody>
      </p:sp>
      <p:pic>
        <p:nvPicPr>
          <p:cNvPr id="11" name="Obraz 10" descr="Obraz zawierający tekst, linia, Wykres, diagram&#10;&#10;Opis wygenerowany automatycznie">
            <a:extLst>
              <a:ext uri="{FF2B5EF4-FFF2-40B4-BE49-F238E27FC236}">
                <a16:creationId xmlns:a16="http://schemas.microsoft.com/office/drawing/2014/main" id="{4CED614B-5622-22FE-A5F4-F0A6EE8D1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02" y="1379875"/>
            <a:ext cx="952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5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Koszyk z łędami na ziemi">
            <a:extLst>
              <a:ext uri="{FF2B5EF4-FFF2-40B4-BE49-F238E27FC236}">
                <a16:creationId xmlns:a16="http://schemas.microsoft.com/office/drawing/2014/main" id="{47D89D2B-C6F1-282B-E458-1466C72E55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9" r="2736"/>
          <a:stretch/>
        </p:blipFill>
        <p:spPr>
          <a:xfrm>
            <a:off x="0" y="0"/>
            <a:ext cx="12192000" cy="6629400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A9CD865-A7D0-AEED-E19E-0E697A32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l-PL" noProof="0" smtClean="0"/>
              <a:t>9</a:t>
            </a:fld>
            <a:endParaRPr lang="pl-PL" noProof="0" dirty="0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D1A31044-4D56-EC4A-630C-B2FBA1A8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9F0EEA9-9A21-4A1F-9413-548A0C3B6DA3}" type="datetime1">
              <a:rPr lang="pl-PL" noProof="0" smtClean="0"/>
              <a:t>09.06.2024</a:t>
            </a:fld>
            <a:endParaRPr lang="pl-PL" noProof="0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12A9D041-171E-250F-4B48-CB03CD4D0137}"/>
              </a:ext>
            </a:extLst>
          </p:cNvPr>
          <p:cNvSpPr/>
          <p:nvPr/>
        </p:nvSpPr>
        <p:spPr>
          <a:xfrm>
            <a:off x="260350" y="228600"/>
            <a:ext cx="11576050" cy="996950"/>
          </a:xfrm>
          <a:prstGeom prst="rect">
            <a:avLst/>
          </a:prstGeom>
          <a:solidFill>
            <a:srgbClr val="6B595E"/>
          </a:solidFill>
          <a:ln>
            <a:solidFill>
              <a:srgbClr val="6A93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Ziemniaki</a:t>
            </a:r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E781D3AD-4DDF-2A0E-BC2F-DB2218E39462}"/>
              </a:ext>
            </a:extLst>
          </p:cNvPr>
          <p:cNvSpPr/>
          <p:nvPr/>
        </p:nvSpPr>
        <p:spPr>
          <a:xfrm>
            <a:off x="3438525" y="2482850"/>
            <a:ext cx="5314950" cy="1841500"/>
          </a:xfrm>
          <a:prstGeom prst="rect">
            <a:avLst/>
          </a:prstGeom>
          <a:solidFill>
            <a:srgbClr val="CCB4BA"/>
          </a:solidFill>
          <a:ln>
            <a:solidFill>
              <a:srgbClr val="CCB4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solidFill>
                <a:srgbClr val="CCB4BA"/>
              </a:solidFill>
              <a:highlight>
                <a:srgbClr val="FFFF00"/>
              </a:highlight>
            </a:endParaRPr>
          </a:p>
          <a:p>
            <a:pPr algn="ctr"/>
            <a:endParaRPr lang="pl-PL" dirty="0">
              <a:solidFill>
                <a:srgbClr val="CCB4BA"/>
              </a:solidFill>
              <a:highlight>
                <a:srgbClr val="FFFF00"/>
              </a:highlight>
            </a:endParaRPr>
          </a:p>
        </p:txBody>
      </p:sp>
      <p:pic>
        <p:nvPicPr>
          <p:cNvPr id="4" name="Obraz 3" descr="Obraz zawierający tekst, zrzut ekranu, diagram, linia&#10;&#10;Opis wygenerowany automatycznie">
            <a:extLst>
              <a:ext uri="{FF2B5EF4-FFF2-40B4-BE49-F238E27FC236}">
                <a16:creationId xmlns:a16="http://schemas.microsoft.com/office/drawing/2014/main" id="{5C4EFE0C-EF51-4E59-0A8A-03A87ED6B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55" y="1454150"/>
            <a:ext cx="10228640" cy="490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42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kologia 16: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064205_TF03098889.potx" id="{02510745-09FB-4D08-B72B-A460FFB1EE38}" vid="{0A16938A-FFA4-45AB-84E2-029D99237E97}"/>
    </a:ext>
  </a:extLst>
</a:theme>
</file>

<file path=ppt/theme/theme2.xml><?xml version="1.0" encoding="utf-8"?>
<a:theme xmlns:a="http://schemas.openxmlformats.org/drawingml/2006/main" name="Motyw pakietu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Prezentacja z motywem natury i ekologii</Template>
  <TotalTime>1143</TotalTime>
  <Words>513</Words>
  <Application>Microsoft Office PowerPoint</Application>
  <PresentationFormat>Panoramiczny</PresentationFormat>
  <Paragraphs>88</Paragraphs>
  <Slides>17</Slides>
  <Notes>9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17</vt:i4>
      </vt:variant>
    </vt:vector>
  </HeadingPairs>
  <TitlesOfParts>
    <vt:vector size="22" baseType="lpstr">
      <vt:lpstr>Arial</vt:lpstr>
      <vt:lpstr>Corbel</vt:lpstr>
      <vt:lpstr>Roboto</vt:lpstr>
      <vt:lpstr>Wingdings</vt:lpstr>
      <vt:lpstr>Ekologia 16:9</vt:lpstr>
      <vt:lpstr>Polskie plony w przestworzach natury</vt:lpstr>
      <vt:lpstr>Krótki plan prawie wszystkiego…</vt:lpstr>
      <vt:lpstr>Spójrzmy w okolice województwa lubelskiego:</vt:lpstr>
      <vt:lpstr>Pogoda </vt:lpstr>
      <vt:lpstr>Przyjrzyjmy się wcześniej wybranemu województwu…..</vt:lpstr>
      <vt:lpstr>… i jeszcze trochę…..</vt:lpstr>
      <vt:lpstr>Prezentacja programu PowerPoint</vt:lpstr>
      <vt:lpstr>Truskawki w województwie lubuskim i  warmińsko-mazurskim</vt:lpstr>
      <vt:lpstr>Prezentacja programu PowerPoint</vt:lpstr>
      <vt:lpstr>Ziemniaki w województwie dolnośląskim</vt:lpstr>
      <vt:lpstr>Ziemniaki w województwie lubuskim</vt:lpstr>
      <vt:lpstr>Prezentacja programu PowerPoint</vt:lpstr>
      <vt:lpstr>Kukurydza w województwie warmińsko-mazurskim</vt:lpstr>
      <vt:lpstr>Kukurydza w województwie zachodniopomorskim</vt:lpstr>
      <vt:lpstr>Trochę rywalizacji nie zaszkodzi….</vt:lpstr>
      <vt:lpstr>Źródła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Polskie plony w przestworzach natury</dc:title>
  <dc:creator>Wachulec Kamila (STUD)</dc:creator>
  <cp:lastModifiedBy>Wachulec Kamila (STUD)</cp:lastModifiedBy>
  <cp:revision>11</cp:revision>
  <dcterms:created xsi:type="dcterms:W3CDTF">2024-05-28T18:22:47Z</dcterms:created>
  <dcterms:modified xsi:type="dcterms:W3CDTF">2024-06-09T17:25:27Z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